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wm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  <p:sldMasterId id="2147483768" r:id="rId7"/>
  </p:sldMasterIdLst>
  <p:notesMasterIdLst>
    <p:notesMasterId r:id="rId98"/>
  </p:notesMasterIdLst>
  <p:sldIdLst>
    <p:sldId id="256" r:id="rId8"/>
    <p:sldId id="262" r:id="rId9"/>
    <p:sldId id="263" r:id="rId10"/>
    <p:sldId id="382" r:id="rId11"/>
    <p:sldId id="264" r:id="rId12"/>
    <p:sldId id="265" r:id="rId13"/>
    <p:sldId id="266" r:id="rId14"/>
    <p:sldId id="448" r:id="rId15"/>
    <p:sldId id="449" r:id="rId16"/>
    <p:sldId id="430" r:id="rId17"/>
    <p:sldId id="431" r:id="rId18"/>
    <p:sldId id="432" r:id="rId19"/>
    <p:sldId id="462" r:id="rId20"/>
    <p:sldId id="461" r:id="rId21"/>
    <p:sldId id="276" r:id="rId22"/>
    <p:sldId id="447" r:id="rId23"/>
    <p:sldId id="277" r:id="rId24"/>
    <p:sldId id="434" r:id="rId25"/>
    <p:sldId id="435" r:id="rId26"/>
    <p:sldId id="436" r:id="rId27"/>
    <p:sldId id="328" r:id="rId28"/>
    <p:sldId id="261" r:id="rId29"/>
    <p:sldId id="270" r:id="rId30"/>
    <p:sldId id="383" r:id="rId31"/>
    <p:sldId id="384" r:id="rId32"/>
    <p:sldId id="385" r:id="rId33"/>
    <p:sldId id="433" r:id="rId34"/>
    <p:sldId id="340" r:id="rId35"/>
    <p:sldId id="341" r:id="rId36"/>
    <p:sldId id="470" r:id="rId37"/>
    <p:sldId id="471" r:id="rId38"/>
    <p:sldId id="271" r:id="rId39"/>
    <p:sldId id="378" r:id="rId40"/>
    <p:sldId id="389" r:id="rId41"/>
    <p:sldId id="390" r:id="rId42"/>
    <p:sldId id="391" r:id="rId43"/>
    <p:sldId id="392" r:id="rId44"/>
    <p:sldId id="393" r:id="rId45"/>
    <p:sldId id="394" r:id="rId46"/>
    <p:sldId id="466" r:id="rId47"/>
    <p:sldId id="396" r:id="rId48"/>
    <p:sldId id="397" r:id="rId49"/>
    <p:sldId id="398" r:id="rId50"/>
    <p:sldId id="465" r:id="rId51"/>
    <p:sldId id="400" r:id="rId52"/>
    <p:sldId id="450" r:id="rId53"/>
    <p:sldId id="374" r:id="rId54"/>
    <p:sldId id="442" r:id="rId55"/>
    <p:sldId id="443" r:id="rId56"/>
    <p:sldId id="455" r:id="rId57"/>
    <p:sldId id="456" r:id="rId58"/>
    <p:sldId id="457" r:id="rId59"/>
    <p:sldId id="437" r:id="rId60"/>
    <p:sldId id="426" r:id="rId61"/>
    <p:sldId id="463" r:id="rId62"/>
    <p:sldId id="401" r:id="rId63"/>
    <p:sldId id="402" r:id="rId64"/>
    <p:sldId id="403" r:id="rId65"/>
    <p:sldId id="386" r:id="rId66"/>
    <p:sldId id="469" r:id="rId67"/>
    <p:sldId id="373" r:id="rId68"/>
    <p:sldId id="376" r:id="rId69"/>
    <p:sldId id="404" r:id="rId70"/>
    <p:sldId id="405" r:id="rId71"/>
    <p:sldId id="406" r:id="rId72"/>
    <p:sldId id="407" r:id="rId73"/>
    <p:sldId id="408" r:id="rId74"/>
    <p:sldId id="409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417" r:id="rId83"/>
    <p:sldId id="458" r:id="rId84"/>
    <p:sldId id="459" r:id="rId85"/>
    <p:sldId id="460" r:id="rId86"/>
    <p:sldId id="438" r:id="rId87"/>
    <p:sldId id="439" r:id="rId88"/>
    <p:sldId id="440" r:id="rId89"/>
    <p:sldId id="441" r:id="rId90"/>
    <p:sldId id="342" r:id="rId91"/>
    <p:sldId id="343" r:id="rId92"/>
    <p:sldId id="344" r:id="rId93"/>
    <p:sldId id="387" r:id="rId94"/>
    <p:sldId id="388" r:id="rId95"/>
    <p:sldId id="418" r:id="rId96"/>
    <p:sldId id="453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382"/>
            <p14:sldId id="264"/>
            <p14:sldId id="265"/>
            <p14:sldId id="266"/>
            <p14:sldId id="448"/>
          </p14:sldIdLst>
        </p14:section>
        <p14:section name="Design Approach" id="{2793174F-974E-4182-ADAB-0F8E12E64552}">
          <p14:sldIdLst>
            <p14:sldId id="449"/>
          </p14:sldIdLst>
        </p14:section>
        <p14:section name="Budget" id="{509844D8-6DEF-47F2-B408-665832A1E0E3}">
          <p14:sldIdLst>
            <p14:sldId id="430"/>
            <p14:sldId id="431"/>
            <p14:sldId id="432"/>
          </p14:sldIdLst>
        </p14:section>
        <p14:section name="Design" id="{469F1377-38AB-4B9C-9F1F-68C5796EAF33}">
          <p14:sldIdLst>
            <p14:sldId id="462"/>
            <p14:sldId id="461"/>
            <p14:sldId id="276"/>
            <p14:sldId id="447"/>
            <p14:sldId id="277"/>
            <p14:sldId id="434"/>
            <p14:sldId id="435"/>
            <p14:sldId id="436"/>
            <p14:sldId id="328"/>
            <p14:sldId id="261"/>
            <p14:sldId id="270"/>
            <p14:sldId id="383"/>
            <p14:sldId id="384"/>
            <p14:sldId id="385"/>
            <p14:sldId id="433"/>
            <p14:sldId id="340"/>
            <p14:sldId id="341"/>
            <p14:sldId id="470"/>
            <p14:sldId id="471"/>
            <p14:sldId id="271"/>
            <p14:sldId id="378"/>
            <p14:sldId id="389"/>
            <p14:sldId id="390"/>
            <p14:sldId id="391"/>
            <p14:sldId id="392"/>
            <p14:sldId id="393"/>
            <p14:sldId id="394"/>
            <p14:sldId id="466"/>
            <p14:sldId id="396"/>
            <p14:sldId id="397"/>
            <p14:sldId id="398"/>
            <p14:sldId id="465"/>
            <p14:sldId id="400"/>
            <p14:sldId id="450"/>
            <p14:sldId id="374"/>
            <p14:sldId id="442"/>
            <p14:sldId id="443"/>
            <p14:sldId id="455"/>
            <p14:sldId id="456"/>
            <p14:sldId id="457"/>
            <p14:sldId id="437"/>
            <p14:sldId id="426"/>
          </p14:sldIdLst>
        </p14:section>
        <p14:section name="Standards" id="{2FD3617A-7AAC-4F75-8EBA-6F58941F7EA8}">
          <p14:sldIdLst>
            <p14:sldId id="463"/>
          </p14:sldIdLst>
        </p14:section>
        <p14:section name="FMEA" id="{4FDCAB87-F2A8-4383-88F4-8E70D281F673}">
          <p14:sldIdLst>
            <p14:sldId id="401"/>
            <p14:sldId id="402"/>
            <p14:sldId id="403"/>
          </p14:sldIdLst>
        </p14:section>
        <p14:section name="Conclusion" id="{8D0EB9DF-449E-464E-B0A6-3B16FE21ECDF}">
          <p14:sldIdLst>
            <p14:sldId id="386"/>
            <p14:sldId id="469"/>
            <p14:sldId id="373"/>
          </p14:sldIdLst>
        </p14:section>
        <p14:section name="Individual" id="{C08723E0-6AD8-4255-BFA3-8DF72EBE7D79}">
          <p14:sldIdLst>
            <p14:sldId id="376"/>
          </p14:sldIdLst>
        </p14:section>
        <p14:section name="Ben S" id="{193AAFBB-5398-48AB-8016-8CDC6D085DC4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Justin S" id="{D4828C9F-B266-4C0B-83FD-231879A20B9A}">
          <p14:sldIdLst>
            <p14:sldId id="458"/>
            <p14:sldId id="459"/>
            <p14:sldId id="460"/>
          </p14:sldIdLst>
        </p14:section>
        <p14:section name="Tim K" id="{C9015594-48A0-42DF-9018-D777077A0A73}">
          <p14:sldIdLst/>
        </p14:section>
        <p14:section name="Nick J" id="{E9E77514-9727-473F-93BC-713D88FD754B}">
          <p14:sldIdLst>
            <p14:sldId id="438"/>
            <p14:sldId id="439"/>
            <p14:sldId id="440"/>
            <p14:sldId id="441"/>
          </p14:sldIdLst>
        </p14:section>
        <p14:section name="Ethan A" id="{C519B11C-221A-47EC-B599-C54B1AE6EA1A}">
          <p14:sldIdLst/>
        </p14:section>
        <p14:section name="Brian H" id="{07C2719F-9C38-46B2-814F-02AB00BB64CA}">
          <p14:sldIdLst/>
        </p14:section>
        <p14:section name="Jacob G" id="{9FCB833C-A48A-4A3B-B9AF-FC0F30A55687}">
          <p14:sldIdLst>
            <p14:sldId id="342"/>
            <p14:sldId id="343"/>
            <p14:sldId id="344"/>
          </p14:sldIdLst>
        </p14:section>
        <p14:section name="Nick S" id="{D316CCD6-8444-4DB3-A12C-5C0D3FB2103C}">
          <p14:sldIdLst>
            <p14:sldId id="387"/>
            <p14:sldId id="388"/>
          </p14:sldIdLst>
        </p14:section>
        <p14:section name="Charlie D" id="{CC901367-6988-4E50-B02C-D944B6458D4C}">
          <p14:sldIdLst/>
        </p14:section>
        <p14:section name="End" id="{56ACC2D4-EC57-4036-9ED9-43D093A644D6}">
          <p14:sldIdLst>
            <p14:sldId id="418"/>
            <p14:sldId id="4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264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NASA</a:t>
            </a:r>
            <a:r>
              <a:rPr lang="en-US" baseline="0" dirty="0" smtClean="0"/>
              <a:t> CubeSat Launch Initiative - </a:t>
            </a:r>
            <a:r>
              <a:rPr lang="en-US" dirty="0" smtClean="0"/>
              <a:t>http://www.nasa.gov/pdf/627972main_LSP-REQ-317_01A.pdf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6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9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0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Depolarization ice </a:t>
            </a:r>
            <a:r>
              <a:rPr lang="en-US" smtClean="0"/>
              <a:t>and rain International </a:t>
            </a:r>
            <a:r>
              <a:rPr lang="en-US" dirty="0" smtClean="0"/>
              <a:t>Radio Consultative Committee (CCIR)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6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</a:p>
          <a:p>
            <a:r>
              <a:rPr lang="en-US" baseline="0" dirty="0" err="1" smtClean="0"/>
              <a:t>Erfc</a:t>
            </a:r>
            <a:r>
              <a:rPr lang="en-US" baseline="0" dirty="0" smtClean="0"/>
              <a:t> = complimentary error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4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TRL – Technology readiness</a:t>
            </a:r>
            <a:r>
              <a:rPr lang="en-US" baseline="0" dirty="0" smtClean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6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0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64, 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13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65, 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3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21,</a:t>
            </a:r>
            <a:r>
              <a:rPr lang="en-US" baseline="0" dirty="0" smtClean="0"/>
              <a:t> </a:t>
            </a:r>
            <a:r>
              <a:rPr lang="en-US" dirty="0" smtClean="0"/>
              <a:t>PMAC</a:t>
            </a:r>
            <a:r>
              <a:rPr lang="en-US" baseline="0" dirty="0" smtClean="0"/>
              <a:t> systems have been successfully used on the University of Michigan’s RAX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and Colorado’s CSSWE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(Colorado Student Space Weather Experiment)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</a:p>
          <a:p>
            <a:r>
              <a:rPr lang="en-US" baseline="0" dirty="0" smtClean="0"/>
              <a:t>Orbit </a:t>
            </a:r>
            <a:r>
              <a:rPr lang="en-US" baseline="0" dirty="0" err="1" smtClean="0"/>
              <a:t>uncerinaty</a:t>
            </a:r>
            <a:r>
              <a:rPr lang="en-US" baseline="0" dirty="0" smtClean="0"/>
              <a:t> is based on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intial</a:t>
            </a:r>
            <a:r>
              <a:rPr lang="en-US" baseline="0" dirty="0" smtClean="0"/>
              <a:t> orbit was based on ISS which is shown</a:t>
            </a:r>
          </a:p>
          <a:p>
            <a:r>
              <a:rPr lang="en-US" baseline="0" dirty="0" smtClean="0"/>
              <a:t>However increasing </a:t>
            </a:r>
            <a:r>
              <a:rPr lang="en-US" baseline="0" dirty="0" err="1" smtClean="0"/>
              <a:t>Incliaction</a:t>
            </a:r>
            <a:r>
              <a:rPr lang="en-US" baseline="0" dirty="0" smtClean="0"/>
              <a:t> gives us more Sunlight time as well as more time, however going over 71 degrees moves us more towards a polar orbit, and then will hurt our sunlight but at 71 it will increase</a:t>
            </a:r>
          </a:p>
          <a:p>
            <a:r>
              <a:rPr lang="en-US" baseline="0" dirty="0" smtClean="0"/>
              <a:t>We could go less Inclination but our data time goes down as well as sunlight time will get smaller, though not by much the Access time will become less and less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Altitude we get around the same numbers for adding or subtraction 100km if we go over our Access goes down a lot due to limit range of the Antenna, and going lower 310 we are getting out of 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 as its above (220km) however if more is requested we could do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78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need full</a:t>
            </a:r>
            <a:r>
              <a:rPr lang="en-US" baseline="0" dirty="0" smtClean="0"/>
              <a:t> sentences </a:t>
            </a:r>
          </a:p>
          <a:p>
            <a:r>
              <a:rPr lang="en-US" baseline="0" dirty="0" smtClean="0"/>
              <a:t>Since the earths magnet field is know if you know what a vector is you can use that to reset your Attitude solution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5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read</a:t>
            </a:r>
            <a:r>
              <a:rPr lang="en-US" baseline="0" dirty="0" smtClean="0"/>
              <a:t> the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3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007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629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766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2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43579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3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3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9" y="1063627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251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5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887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493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513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48294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7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1958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3454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400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647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73835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73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442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3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2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10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366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1098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5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2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3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4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22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41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50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3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69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95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0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80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28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28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55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6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04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7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27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88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7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055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43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75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74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43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5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8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7231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0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19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516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70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607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672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83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10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268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595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4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966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842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97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0089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410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354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421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758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81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383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338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720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981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054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975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577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05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106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0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43780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22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497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932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280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14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074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867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3705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6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098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26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29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074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847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7941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325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47196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87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86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73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6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02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7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9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47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emf"/><Relationship Id="rId7" Type="http://schemas.openxmlformats.org/officeDocument/2006/relationships/image" Target="../media/image32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emf"/><Relationship Id="rId4" Type="http://schemas.openxmlformats.org/officeDocument/2006/relationships/image" Target="../media/image28.emf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3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emf"/><Relationship Id="rId7" Type="http://schemas.openxmlformats.org/officeDocument/2006/relationships/image" Target="../media/image41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emf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87.xml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694" y="1227558"/>
            <a:ext cx="4286283" cy="5160723"/>
          </a:xfrm>
        </p:spPr>
        <p:txBody>
          <a:bodyPr>
            <a:normAutofit/>
          </a:bodyPr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Receiver Unit</a:t>
            </a:r>
          </a:p>
          <a:p>
            <a:pPr lvl="1"/>
            <a:r>
              <a:rPr lang="en-US" dirty="0" smtClean="0"/>
              <a:t>Antenna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/>
              <a:t>Gyroscopes </a:t>
            </a:r>
            <a:endParaRPr lang="en-US" dirty="0" smtClean="0"/>
          </a:p>
          <a:p>
            <a:pPr lvl="1"/>
            <a:r>
              <a:rPr lang="en-US" dirty="0" smtClean="0"/>
              <a:t>Passive Magnetic Bar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Power Management Board</a:t>
            </a:r>
          </a:p>
          <a:p>
            <a:pPr lvl="1"/>
            <a:r>
              <a:rPr lang="en-US" dirty="0" smtClean="0"/>
              <a:t>Batteries</a:t>
            </a:r>
          </a:p>
          <a:p>
            <a:pPr lvl="1"/>
            <a:r>
              <a:rPr lang="en-US" dirty="0"/>
              <a:t>Deployable Solar Panels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76473" y="1227558"/>
            <a:ext cx="4286283" cy="516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Radio Unit (provided by Aerospace Corp)</a:t>
            </a:r>
          </a:p>
          <a:p>
            <a:pPr lvl="1"/>
            <a:r>
              <a:rPr lang="en-US" dirty="0" smtClean="0"/>
              <a:t>Antenna (Patch)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Insulation</a:t>
            </a:r>
          </a:p>
          <a:p>
            <a:pPr lvl="1"/>
            <a:r>
              <a:rPr lang="en-US" dirty="0" smtClean="0"/>
              <a:t>Cabling,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03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  <a:r>
              <a:rPr lang="en-US" sz="2000" dirty="0"/>
              <a:t>($</a:t>
            </a:r>
            <a:r>
              <a:rPr lang="en-US" sz="2000" dirty="0" smtClean="0"/>
              <a:t>50,000)</a:t>
            </a:r>
          </a:p>
          <a:p>
            <a:pPr lvl="2"/>
            <a:r>
              <a:rPr lang="en-US" sz="1800" dirty="0" smtClean="0"/>
              <a:t>Passive </a:t>
            </a:r>
            <a:r>
              <a:rPr lang="en-US" sz="1800" dirty="0"/>
              <a:t>Attitude Control</a:t>
            </a:r>
            <a:endParaRPr lang="en-US" sz="1800" dirty="0" smtClean="0"/>
          </a:p>
          <a:p>
            <a:pPr lvl="2"/>
            <a:r>
              <a:rPr lang="en-US" sz="1800" dirty="0" smtClean="0"/>
              <a:t>Solar Panels on Faces</a:t>
            </a:r>
          </a:p>
          <a:p>
            <a:pPr lvl="1"/>
            <a:r>
              <a:rPr lang="en-US" sz="2000" dirty="0"/>
              <a:t>Middle ($</a:t>
            </a:r>
            <a:r>
              <a:rPr lang="en-US" sz="2000" dirty="0" smtClean="0"/>
              <a:t>75,000)</a:t>
            </a:r>
          </a:p>
          <a:p>
            <a:pPr lvl="2"/>
            <a:r>
              <a:rPr lang="en-US" sz="1800" dirty="0" smtClean="0"/>
              <a:t>Passive Attitude </a:t>
            </a:r>
            <a:r>
              <a:rPr lang="en-US" sz="1800" dirty="0"/>
              <a:t>Control</a:t>
            </a:r>
          </a:p>
          <a:p>
            <a:pPr lvl="2"/>
            <a:r>
              <a:rPr lang="en-US" sz="1800" dirty="0" smtClean="0"/>
              <a:t>Deployed Solar Panels</a:t>
            </a:r>
          </a:p>
          <a:p>
            <a:pPr lvl="1"/>
            <a:r>
              <a:rPr lang="en-US" sz="2000" dirty="0"/>
              <a:t>Upper ($</a:t>
            </a:r>
            <a:r>
              <a:rPr lang="en-US" sz="2000" dirty="0" smtClean="0"/>
              <a:t>100,000)</a:t>
            </a:r>
          </a:p>
          <a:p>
            <a:pPr lvl="2"/>
            <a:r>
              <a:rPr lang="en-US" sz="1800" dirty="0" smtClean="0"/>
              <a:t>Active </a:t>
            </a:r>
            <a:r>
              <a:rPr lang="en-US" sz="1800" dirty="0"/>
              <a:t>Attitude </a:t>
            </a:r>
            <a:r>
              <a:rPr lang="en-US" sz="1800" dirty="0" smtClean="0"/>
              <a:t>Control</a:t>
            </a:r>
            <a:endParaRPr lang="en-US" sz="1800" dirty="0"/>
          </a:p>
          <a:p>
            <a:pPr lvl="2"/>
            <a:r>
              <a:rPr lang="en-US" sz="1800" dirty="0"/>
              <a:t>Deployed Solar </a:t>
            </a:r>
            <a:r>
              <a:rPr lang="en-US" sz="1800" dirty="0" smtClean="0"/>
              <a:t>Panels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84" y="363165"/>
            <a:ext cx="9404723" cy="700265"/>
          </a:xfrm>
        </p:spPr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419668"/>
              </p:ext>
            </p:extLst>
          </p:nvPr>
        </p:nvGraphicFramePr>
        <p:xfrm>
          <a:off x="731521" y="1271857"/>
          <a:ext cx="10201526" cy="46822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967"/>
                <a:gridCol w="3288031"/>
                <a:gridCol w="2072005"/>
                <a:gridCol w="1523523"/>
              </a:tblGrid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$5,400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404107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412228">
                <a:tc>
                  <a:txBody>
                    <a:bodyPr/>
                    <a:lstStyle/>
                    <a:p>
                      <a:r>
                        <a:rPr lang="en-US" dirty="0" smtClean="0"/>
                        <a:t>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$1,500*</a:t>
                      </a:r>
                      <a:endParaRPr lang="en-US" b="0" i="0" dirty="0"/>
                    </a:p>
                  </a:txBody>
                  <a:tcPr/>
                </a:tc>
              </a:tr>
              <a:tr h="467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</a:t>
                      </a:r>
                      <a:endParaRPr lang="en-US" dirty="0"/>
                    </a:p>
                  </a:txBody>
                  <a:tcPr/>
                </a:tc>
              </a:tr>
              <a:tr h="467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$40,300**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ITG-3050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InvenSense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/>
                </a:tc>
              </a:tr>
              <a:tr h="370408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Century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$1,200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pPr marL="457200" marR="0" lvl="1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dirty="0" smtClean="0"/>
                        <a:t>Passive Attitude Magnet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3153" y="6162552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Final Cost: $75,030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5280" y="6416468"/>
            <a:ext cx="2168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white"/>
                </a:solidFill>
              </a:rPr>
              <a:t>** Denotes the cost of 2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4225" y="6401079"/>
            <a:ext cx="3496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*</a:t>
            </a:r>
            <a:r>
              <a:rPr lang="en-US" sz="900" dirty="0" smtClean="0">
                <a:solidFill>
                  <a:prstClr val="white"/>
                </a:solidFill>
              </a:rPr>
              <a:t>Provided free of Cost from </a:t>
            </a:r>
            <a:r>
              <a:rPr lang="en-US" sz="900" dirty="0" err="1" smtClean="0">
                <a:solidFill>
                  <a:prstClr val="white"/>
                </a:solidFill>
              </a:rPr>
              <a:t>AeroSpace</a:t>
            </a:r>
            <a:r>
              <a:rPr lang="en-US" sz="900" dirty="0" smtClean="0">
                <a:solidFill>
                  <a:prstClr val="white"/>
                </a:solidFill>
              </a:rPr>
              <a:t> Corp. 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169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Data Packet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10714995" cy="56304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GRID will run on a FIFO memory buffer</a:t>
            </a:r>
          </a:p>
          <a:p>
            <a:pPr lvl="1"/>
            <a:r>
              <a:rPr lang="en-US" dirty="0" smtClean="0"/>
              <a:t>When a GRB is realized GRID will trigger the flight computer to store data to dedicated memory for beginning at -1min and +3 min from time of trigger. </a:t>
            </a:r>
          </a:p>
          <a:p>
            <a:pPr lvl="1"/>
            <a:r>
              <a:rPr lang="en-US" dirty="0" smtClean="0"/>
              <a:t>This is known as our “packet”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GPS will run on a FIFO memory buffer</a:t>
            </a:r>
          </a:p>
          <a:p>
            <a:pPr lvl="1"/>
            <a:r>
              <a:rPr lang="en-US" dirty="0" smtClean="0"/>
              <a:t>Flight computer trigger stores GPS best XYZ and velocity related to the start time of the packet</a:t>
            </a:r>
          </a:p>
          <a:p>
            <a:pPr lvl="2"/>
            <a:r>
              <a:rPr lang="en-US" dirty="0" smtClean="0"/>
              <a:t>Knowing orbital elements we know the following positions of SOCRATES through the duration of the packet</a:t>
            </a:r>
          </a:p>
          <a:p>
            <a:pPr lvl="2"/>
            <a:r>
              <a:rPr lang="en-US" dirty="0" smtClean="0"/>
              <a:t>End time GPS best XYZ and velocity is stored to calculate drift of measurements if applicable.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 smtClean="0"/>
              <a:t>Attitude is consistently calculated by the flight computer and stored in an accessible memory location</a:t>
            </a:r>
          </a:p>
          <a:p>
            <a:pPr lvl="1"/>
            <a:r>
              <a:rPr lang="en-US" dirty="0"/>
              <a:t>Flight computer trigger stores </a:t>
            </a:r>
            <a:r>
              <a:rPr lang="en-US" dirty="0" smtClean="0"/>
              <a:t>attitude at the start time and 15 second intervals through the packet duration.</a:t>
            </a:r>
          </a:p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System time delay will be monitored as the difference between flight computer time (RTC) and GPS time</a:t>
            </a:r>
          </a:p>
          <a:p>
            <a:pPr lvl="2"/>
            <a:r>
              <a:rPr lang="en-US" dirty="0" smtClean="0"/>
              <a:t>When difference &gt; 10µs the flight computer real time clock is reset to GPS time.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Data 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Packet size per GRB</a:t>
                </a:r>
              </a:p>
              <a:p>
                <a:pPr lvl="1"/>
                <a:r>
                  <a:rPr lang="en-US" dirty="0" smtClean="0"/>
                  <a:t>GRID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8 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𝑏𝑖𝑡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1×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b="0" i="0" dirty="0" smtClean="0">
                        <a:latin typeface="Cambria Math"/>
                        <a:ea typeface="Cambria Math" panose="02040503050406030204" pitchFamily="18" charset="0"/>
                      </a:rPr>
                      <m:t>.2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7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𝑏𝑖𝑡𝑠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GPS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1064 </m:t>
                        </m:r>
                        <m:r>
                          <a:rPr lang="en-US" b="0" i="1" smtClean="0">
                            <a:latin typeface="Cambria Math"/>
                          </a:rPr>
                          <m:t>𝑏𝑖𝑡𝑠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2128 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Attitude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36 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𝑏𝑦𝑡𝑒𝑠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4 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𝑟𝑒𝑎𝑑𝑠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4608 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Total = GRID + GPS + Attitude = ~3.82MiB per event.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Packets will be stored onboard flight computer </a:t>
                </a:r>
              </a:p>
              <a:p>
                <a:r>
                  <a:rPr lang="en-US" dirty="0" smtClean="0"/>
                  <a:t>Packets will be transmitted with error checking to ground network when available.</a:t>
                </a:r>
              </a:p>
              <a:p>
                <a:r>
                  <a:rPr lang="en-US" dirty="0" smtClean="0"/>
                  <a:t>Packets will then be released for memory consideration.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81">
            <a:off x="2119809" y="1068444"/>
            <a:ext cx="8155475" cy="60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1" y="957943"/>
            <a:ext cx="10058400" cy="57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3" y="1227558"/>
                <a:ext cx="6578952" cy="5160723"/>
              </a:xfrm>
            </p:spPr>
            <p:txBody>
              <a:bodyPr/>
              <a:lstStyle/>
              <a:p>
                <a:r>
                  <a:rPr lang="en-US" dirty="0" smtClean="0"/>
                  <a:t>Thermal environment</a:t>
                </a:r>
              </a:p>
              <a:p>
                <a:pPr lvl="1"/>
                <a:r>
                  <a:rPr lang="en-US" dirty="0" smtClean="0"/>
                  <a:t>Lifetime ~ 6 weeks</a:t>
                </a:r>
              </a:p>
              <a:p>
                <a:pPr lvl="1"/>
                <a:r>
                  <a:rPr lang="en-US" dirty="0" smtClean="0"/>
                  <a:t>Orbit Period of roughly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hours (90 min)</a:t>
                </a:r>
              </a:p>
              <a:p>
                <a:pPr lvl="2"/>
                <a:r>
                  <a:rPr lang="en-US" dirty="0" smtClean="0"/>
                  <a:t>Lighting Elements per day</a:t>
                </a:r>
              </a:p>
              <a:p>
                <a:pPr lvl="3"/>
                <a:r>
                  <a:rPr lang="en-US" dirty="0" smtClean="0"/>
                  <a:t>Penumbra: 0.096 hours</a:t>
                </a:r>
              </a:p>
              <a:p>
                <a:pPr lvl="3"/>
                <a:r>
                  <a:rPr lang="en-US" dirty="0" smtClean="0"/>
                  <a:t>Umbra: 8.88 hours</a:t>
                </a:r>
              </a:p>
              <a:p>
                <a:pPr lvl="3"/>
                <a:r>
                  <a:rPr lang="en-US" dirty="0" smtClean="0"/>
                  <a:t>Full Sun: 15.0 hours </a:t>
                </a:r>
              </a:p>
              <a:p>
                <a:pPr lvl="1"/>
                <a:r>
                  <a:rPr lang="en-US" dirty="0" smtClean="0"/>
                  <a:t>Typical Operation Temperatures</a:t>
                </a:r>
              </a:p>
              <a:p>
                <a:pPr lvl="2"/>
                <a:r>
                  <a:rPr lang="en-US" dirty="0" smtClean="0"/>
                  <a:t>Electronics: -15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 to 50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Temperature incident on Solar Panels,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</m:oMath>
                </a14:m>
                <a:r>
                  <a:rPr lang="en-US" dirty="0" smtClean="0"/>
                  <a:t> (Full Sun)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~115.5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  <a:blipFill rotWithShape="1">
                <a:blip r:embed="rId2"/>
                <a:stretch>
                  <a:fillRect l="-371" t="-590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6" name="Sun 5"/>
          <p:cNvSpPr/>
          <p:nvPr/>
        </p:nvSpPr>
        <p:spPr>
          <a:xfrm>
            <a:off x="6098070" y="2458994"/>
            <a:ext cx="939113" cy="982362"/>
          </a:xfrm>
          <a:prstGeom prst="sun">
            <a:avLst/>
          </a:prstGeom>
          <a:solidFill>
            <a:srgbClr val="F6D64E"/>
          </a:solidFill>
          <a:ln>
            <a:solidFill>
              <a:srgbClr val="F6D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872153" y="2749391"/>
            <a:ext cx="358347" cy="3799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0123" y="2095847"/>
            <a:ext cx="77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Earth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573797" y="2131542"/>
            <a:ext cx="4331043" cy="1315994"/>
          </a:xfrm>
          <a:custGeom>
            <a:avLst/>
            <a:gdLst>
              <a:gd name="connsiteX0" fmla="*/ 0 w 4331043"/>
              <a:gd name="connsiteY0" fmla="*/ 1315994 h 1315994"/>
              <a:gd name="connsiteX1" fmla="*/ 2613454 w 4331043"/>
              <a:gd name="connsiteY1" fmla="*/ 982362 h 1315994"/>
              <a:gd name="connsiteX2" fmla="*/ 4331043 w 4331043"/>
              <a:gd name="connsiteY2" fmla="*/ 0 h 13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43" h="1315994">
                <a:moveTo>
                  <a:pt x="0" y="1315994"/>
                </a:moveTo>
                <a:cubicBezTo>
                  <a:pt x="945807" y="1258844"/>
                  <a:pt x="1891614" y="1201694"/>
                  <a:pt x="2613454" y="982362"/>
                </a:cubicBezTo>
                <a:cubicBezTo>
                  <a:pt x="3335294" y="763030"/>
                  <a:pt x="3833168" y="381515"/>
                  <a:pt x="4331043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561447" y="2434295"/>
            <a:ext cx="4590535" cy="797011"/>
          </a:xfrm>
          <a:custGeom>
            <a:avLst/>
            <a:gdLst>
              <a:gd name="connsiteX0" fmla="*/ 0 w 4590535"/>
              <a:gd name="connsiteY0" fmla="*/ 0 h 797011"/>
              <a:gd name="connsiteX1" fmla="*/ 2496065 w 4590535"/>
              <a:gd name="connsiteY1" fmla="*/ 296562 h 797011"/>
              <a:gd name="connsiteX2" fmla="*/ 4590535 w 4590535"/>
              <a:gd name="connsiteY2" fmla="*/ 797011 h 7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0535" h="797011">
                <a:moveTo>
                  <a:pt x="0" y="0"/>
                </a:moveTo>
                <a:cubicBezTo>
                  <a:pt x="865488" y="81863"/>
                  <a:pt x="1730976" y="163727"/>
                  <a:pt x="2496065" y="296562"/>
                </a:cubicBezTo>
                <a:cubicBezTo>
                  <a:pt x="3261154" y="429397"/>
                  <a:pt x="3925844" y="613204"/>
                  <a:pt x="4590535" y="797011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7" idx="0"/>
          </p:cNvCxnSpPr>
          <p:nvPr/>
        </p:nvCxnSpPr>
        <p:spPr>
          <a:xfrm>
            <a:off x="9045146" y="2465179"/>
            <a:ext cx="6181" cy="2842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2207" y="2749384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Full Sunlight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240793" y="2577018"/>
            <a:ext cx="667267" cy="9205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230497" y="3186842"/>
            <a:ext cx="677563" cy="3025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98421" y="3424782"/>
            <a:ext cx="152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Penumbra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8689470" y="3608596"/>
            <a:ext cx="1467366" cy="150535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30994" y="441331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Umbra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Solar Panels: Used as heat shielding</a:t>
                </a:r>
              </a:p>
              <a:p>
                <a:pPr lvl="1"/>
                <a:r>
                  <a:rPr lang="en-US" dirty="0" smtClean="0"/>
                  <a:t>Absorptivity,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Emissivity,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=0.975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A high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warm, and hence, a good absorber</a:t>
                </a:r>
              </a:p>
              <a:p>
                <a:pPr lvl="2"/>
                <a:r>
                  <a:rPr lang="en-US" dirty="0" smtClean="0"/>
                  <a:t>A 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cool, and hence, a good radiator  </a:t>
                </a:r>
              </a:p>
              <a:p>
                <a:pPr lvl="1"/>
                <a:r>
                  <a:rPr lang="en-US" dirty="0" smtClean="0"/>
                  <a:t>Below the solar panels, the body of SOCRATES will be painted white - Passive</a:t>
                </a:r>
              </a:p>
              <a:p>
                <a:pPr lvl="2"/>
                <a:r>
                  <a:rPr lang="en-US" dirty="0" smtClean="0"/>
                  <a:t>White coating helps to decrease the amount of thermal energy absorbed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Internally, the surfaces will be silvered to refract radiation and keep the electronics cool</a:t>
                </a:r>
              </a:p>
              <a:p>
                <a:pPr lvl="3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8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1" y="1227558"/>
                <a:ext cx="5256779" cy="5160723"/>
              </a:xfrm>
            </p:spPr>
            <p:txBody>
              <a:bodyPr/>
              <a:lstStyle/>
              <a:p>
                <a:endParaRPr lang="en-US" dirty="0" smtClean="0"/>
              </a:p>
              <a:p>
                <a:r>
                  <a:rPr lang="en-US" dirty="0"/>
                  <a:t>Multi-Layer Insulation (MLI</a:t>
                </a:r>
                <a:r>
                  <a:rPr lang="en-US" dirty="0" smtClean="0"/>
                  <a:t>)-Passive</a:t>
                </a:r>
                <a:endParaRPr lang="en-US" dirty="0"/>
              </a:p>
              <a:p>
                <a:pPr lvl="1"/>
                <a:r>
                  <a:rPr lang="en-US" dirty="0"/>
                  <a:t>Consists of a series of either gold or aluminum plated layers, divided by vacuum</a:t>
                </a:r>
              </a:p>
              <a:p>
                <a:pPr lvl="1"/>
                <a:r>
                  <a:rPr lang="en-US" dirty="0"/>
                  <a:t>20-30 layers of ¼ mm aluminized Mylar</a:t>
                </a:r>
              </a:p>
              <a:p>
                <a:pPr lvl="2"/>
                <a:r>
                  <a:rPr lang="en-US" dirty="0"/>
                  <a:t>Inner/Outermost layers are 1-2mm of aluminized </a:t>
                </a:r>
                <a:r>
                  <a:rPr lang="en-US" dirty="0" err="1"/>
                  <a:t>Kapton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To maintain an equilibrium temperature at 25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can be obtained through the use of passive insulators and thermal coatings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  <a:blipFill rotWithShape="0"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95500"/>
            <a:ext cx="2848088" cy="27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Block Diagram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64" y="1240962"/>
            <a:ext cx="9533765" cy="52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Protocols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5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9" y="1047408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0395" y="1697291"/>
            <a:ext cx="6835208" cy="5160723"/>
          </a:xfrm>
        </p:spPr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Magnetometer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Planned Circular Orbit</a:t>
            </a:r>
          </a:p>
          <a:p>
            <a:pPr lvl="1"/>
            <a:r>
              <a:rPr lang="en-US" dirty="0" smtClean="0"/>
              <a:t>410K</a:t>
            </a:r>
            <a:r>
              <a:rPr lang="en-US" dirty="0"/>
              <a:t>m</a:t>
            </a:r>
            <a:r>
              <a:rPr lang="en-US" dirty="0" smtClean="0"/>
              <a:t> Altitude</a:t>
            </a:r>
          </a:p>
          <a:p>
            <a:pPr lvl="1"/>
            <a:r>
              <a:rPr lang="en-US" dirty="0" smtClean="0"/>
              <a:t>Inclination 60</a:t>
            </a:r>
            <a:r>
              <a:rPr lang="en-US" dirty="0"/>
              <a:t>º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Bar Magnet placed within SOCRATES produces torque to align itself with Earth’s magnetic field</a:t>
            </a:r>
          </a:p>
          <a:p>
            <a:pPr lvl="1"/>
            <a:r>
              <a:rPr lang="en-US" dirty="0" smtClean="0"/>
              <a:t>Hysteresis rods damp out oscillatory effects</a:t>
            </a:r>
          </a:p>
          <a:p>
            <a:r>
              <a:rPr lang="en-US" dirty="0" smtClean="0"/>
              <a:t>Why use it?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No power required</a:t>
            </a:r>
          </a:p>
          <a:p>
            <a:r>
              <a:rPr lang="en-US" dirty="0" smtClean="0"/>
              <a:t>System consists of:</a:t>
            </a:r>
          </a:p>
          <a:p>
            <a:pPr lvl="1"/>
            <a:r>
              <a:rPr lang="en-US" dirty="0" smtClean="0"/>
              <a:t>One 0.3A-m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bar magnet</a:t>
            </a:r>
          </a:p>
          <a:p>
            <a:pPr lvl="1"/>
            <a:r>
              <a:rPr lang="en-US" dirty="0" smtClean="0"/>
              <a:t>_____  0.0268T hysteresis rods 95mm</a:t>
            </a:r>
            <a:r>
              <a:rPr lang="en-US" sz="1200" dirty="0"/>
              <a:t>x</a:t>
            </a:r>
            <a:r>
              <a:rPr lang="en-US" dirty="0" smtClean="0"/>
              <a:t>1mm</a:t>
            </a:r>
          </a:p>
          <a:p>
            <a:pPr lvl="1"/>
            <a:r>
              <a:rPr lang="en-US" dirty="0" smtClean="0"/>
              <a:t>All components made from HyMu-80 magnetic alloy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9" y="2585206"/>
            <a:ext cx="3951047" cy="2210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496" y="6400408"/>
            <a:ext cx="68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Image from</a:t>
            </a:r>
            <a:r>
              <a:rPr lang="en-US" sz="1050" i="1" dirty="0">
                <a:solidFill>
                  <a:prstClr val="white"/>
                </a:solidFill>
              </a:rPr>
              <a:t> Passive Magnetic Attitude Control for CubeSat Spacecraft,</a:t>
            </a:r>
            <a:r>
              <a:rPr lang="en-US" sz="1050" dirty="0">
                <a:solidFill>
                  <a:prstClr val="white"/>
                </a:solidFill>
              </a:rPr>
              <a:t> Gerhardt and Palo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7763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consists of:</a:t>
            </a:r>
          </a:p>
          <a:p>
            <a:pPr lvl="1"/>
            <a:r>
              <a:rPr lang="en-US" dirty="0"/>
              <a:t>One 0.3A-m</a:t>
            </a:r>
            <a:r>
              <a:rPr lang="en-US" baseline="30000" dirty="0"/>
              <a:t>2</a:t>
            </a:r>
            <a:r>
              <a:rPr lang="en-US" dirty="0"/>
              <a:t> bar magnet</a:t>
            </a:r>
          </a:p>
          <a:p>
            <a:pPr lvl="1"/>
            <a:r>
              <a:rPr lang="en-US" dirty="0"/>
              <a:t>_____  0.0268T hysteresis rods 95mm</a:t>
            </a:r>
            <a:r>
              <a:rPr lang="en-US" sz="1200" dirty="0"/>
              <a:t>x</a:t>
            </a:r>
            <a:r>
              <a:rPr lang="en-US" dirty="0"/>
              <a:t>1mm</a:t>
            </a:r>
          </a:p>
          <a:p>
            <a:pPr lvl="1"/>
            <a:r>
              <a:rPr lang="en-US" dirty="0"/>
              <a:t>All components made from HyMu-80 magnetic alloy</a:t>
            </a:r>
          </a:p>
          <a:p>
            <a:r>
              <a:rPr lang="en-US" dirty="0" smtClean="0"/>
              <a:t>Verified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Settling time of ___ days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GRAPHS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7099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465" y="1154443"/>
            <a:ext cx="45981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Altitude: 410±100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Inclination: 60±10 Degrees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7" y="3713337"/>
            <a:ext cx="4898403" cy="2775761"/>
          </a:xfrm>
          <a:prstGeom prst="rect">
            <a:avLst/>
          </a:prstGeom>
        </p:spPr>
      </p:pic>
      <p:pic>
        <p:nvPicPr>
          <p:cNvPr id="3" name="Movie 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5232" t="6233" r="35414" b="7066"/>
          <a:stretch/>
        </p:blipFill>
        <p:spPr>
          <a:xfrm>
            <a:off x="6071780" y="1189295"/>
            <a:ext cx="5067853" cy="5048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687" y="2042353"/>
            <a:ext cx="7869351" cy="4345935"/>
          </a:xfrm>
        </p:spPr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MicroStrip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 (Binary)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r>
              <a:rPr lang="en-US" dirty="0" smtClean="0"/>
              <a:t>Space Heritage*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3177" y="6388281"/>
            <a:ext cx="426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Provided in supplemental material.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49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3" y="2442963"/>
            <a:ext cx="7608283" cy="39453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439" y="1913352"/>
            <a:ext cx="5746636" cy="3188060"/>
          </a:xfrm>
        </p:spPr>
        <p:txBody>
          <a:bodyPr/>
          <a:lstStyle/>
          <a:p>
            <a:r>
              <a:rPr lang="en-US" dirty="0" smtClean="0"/>
              <a:t>Satellite Verification</a:t>
            </a:r>
          </a:p>
          <a:p>
            <a:pPr lvl="1"/>
            <a:r>
              <a:rPr lang="en-US" dirty="0" smtClean="0"/>
              <a:t>Need 4 satellites</a:t>
            </a:r>
          </a:p>
          <a:p>
            <a:pPr lvl="1"/>
            <a:r>
              <a:rPr lang="en-US" dirty="0" smtClean="0"/>
              <a:t>Verified with STK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3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dirty="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6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/>
              <a:t>Tim </a:t>
            </a:r>
            <a:r>
              <a:rPr lang="en-US" sz="2000" dirty="0" err="1"/>
              <a:t>Kukowski</a:t>
            </a:r>
            <a:endParaRPr lang="en-US" sz="2000" dirty="0"/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/>
              <a:t>Nicholas </a:t>
            </a:r>
            <a:r>
              <a:rPr lang="en-US" sz="2000" dirty="0" err="1"/>
              <a:t>Janak</a:t>
            </a:r>
            <a:endParaRPr lang="en-US" sz="2000" dirty="0"/>
          </a:p>
          <a:p>
            <a:pPr algn="ctr"/>
            <a:r>
              <a:rPr lang="en-US" sz="2000" dirty="0" smtClean="0"/>
              <a:t>Justin Seifert</a:t>
            </a:r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Input from gyroscope and magnetometers</a:t>
            </a:r>
          </a:p>
          <a:p>
            <a:pPr lvl="1"/>
            <a:r>
              <a:rPr lang="en-US" dirty="0" smtClean="0"/>
              <a:t>Solution is 3X3 DCM</a:t>
            </a:r>
          </a:p>
          <a:p>
            <a:r>
              <a:rPr lang="en-US" dirty="0" smtClean="0"/>
              <a:t>High level description</a:t>
            </a:r>
          </a:p>
          <a:p>
            <a:pPr lvl="1"/>
            <a:r>
              <a:rPr lang="en-US" dirty="0" smtClean="0"/>
              <a:t>Integrating angular velocity</a:t>
            </a:r>
          </a:p>
          <a:p>
            <a:pPr lvl="1"/>
            <a:r>
              <a:rPr lang="en-US" dirty="0" smtClean="0"/>
              <a:t>gyro slowly Drift</a:t>
            </a:r>
          </a:p>
          <a:p>
            <a:pPr lvl="1"/>
            <a:r>
              <a:rPr lang="en-US" dirty="0" smtClean="0"/>
              <a:t>Vector matching of Magnet field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285254"/>
              </p:ext>
            </p:extLst>
          </p:nvPr>
        </p:nvGraphicFramePr>
        <p:xfrm>
          <a:off x="3714703" y="4675533"/>
          <a:ext cx="6732638" cy="207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4" imgW="1670040" imgH="514800" progId="Package">
                  <p:embed/>
                </p:oleObj>
              </mc:Choice>
              <mc:Fallback>
                <p:oleObj name="Packager Shell Object" showAsIcon="1" r:id="rId4" imgW="167004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703" y="4675533"/>
                        <a:ext cx="6732638" cy="207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30440" y="4246075"/>
            <a:ext cx="26436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THIS PAPER!!!!!</a:t>
            </a:r>
          </a:p>
          <a:p>
            <a:r>
              <a:rPr lang="en-US" dirty="0" err="1" smtClean="0"/>
              <a:t>Gebre</a:t>
            </a:r>
            <a:r>
              <a:rPr lang="en-US" dirty="0" smtClean="0"/>
              <a:t> Wrote it so he knows </a:t>
            </a:r>
            <a:r>
              <a:rPr lang="en-US" dirty="0" err="1" smtClean="0"/>
              <a:t>whats</a:t>
            </a:r>
            <a:r>
              <a:rPr lang="en-US" dirty="0" smtClean="0"/>
              <a:t> going on. You just need to read section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98441" y="22808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9926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vector matching to start</a:t>
            </a:r>
          </a:p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Read gyroscope data</a:t>
            </a:r>
          </a:p>
          <a:p>
            <a:pPr lvl="1"/>
            <a:r>
              <a:rPr lang="en-US" dirty="0" smtClean="0"/>
              <a:t>Integrate angular velocity</a:t>
            </a:r>
          </a:p>
          <a:p>
            <a:pPr lvl="1"/>
            <a:r>
              <a:rPr lang="en-US" dirty="0" smtClean="0"/>
              <a:t>Reset Attitude </a:t>
            </a:r>
            <a:r>
              <a:rPr lang="en-US" dirty="0" err="1" smtClean="0"/>
              <a:t>Soln</a:t>
            </a:r>
            <a:r>
              <a:rPr lang="en-US" dirty="0" smtClean="0"/>
              <a:t> if Vector matching is found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Brian H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98441" y="22808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202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1" y="1099458"/>
            <a:ext cx="9686316" cy="53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endParaRPr lang="en-US" dirty="0" smtClean="0"/>
          </a:p>
          <a:p>
            <a:r>
              <a:rPr lang="en-US" dirty="0" smtClean="0"/>
              <a:t>Effects that reduce transfer rate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endParaRPr lang="en-US" dirty="0" smtClean="0"/>
          </a:p>
          <a:p>
            <a:r>
              <a:rPr lang="en-US" dirty="0" smtClean="0"/>
              <a:t>Expected science data transfer per day: 15 MB</a:t>
            </a:r>
          </a:p>
          <a:p>
            <a:pPr lvl="1"/>
            <a:r>
              <a:rPr lang="en-US" dirty="0" smtClean="0"/>
              <a:t>Based on calculations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Guaranteed total data transfer per day: 10 MB</a:t>
            </a:r>
          </a:p>
          <a:p>
            <a:pPr lvl="1"/>
            <a:r>
              <a:rPr lang="en-US" dirty="0" smtClean="0"/>
              <a:t>Radio data from Aerospace Corp.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SOCRATES</a:t>
            </a:r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75506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41" y="1063639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smtClean="0"/>
              <a:t>SOCRATES replies to hail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GPS location, heading, and velocity information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80872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9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3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5" y="3486977"/>
            <a:ext cx="109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3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3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3" y="1227558"/>
            <a:ext cx="2934336" cy="516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SOCRATES: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21141" y="1427453"/>
            <a:ext cx="69055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ignal </a:t>
            </a:r>
            <a:endParaRPr lang="en-US" sz="3600" dirty="0"/>
          </a:p>
          <a:p>
            <a:r>
              <a:rPr lang="en-US" sz="3600" dirty="0" smtClean="0"/>
              <a:t>  </a:t>
            </a:r>
            <a:r>
              <a:rPr lang="en-US" sz="3600" dirty="0" smtClean="0">
                <a:solidFill>
                  <a:srgbClr val="FFFF00"/>
                </a:solidFill>
              </a:rPr>
              <a:t>O</a:t>
            </a:r>
            <a:r>
              <a:rPr lang="en-US" sz="3600" dirty="0" smtClean="0"/>
              <a:t>pportunity </a:t>
            </a:r>
            <a:endParaRPr lang="en-US" sz="3600" dirty="0"/>
          </a:p>
          <a:p>
            <a:r>
              <a:rPr lang="en-US" sz="3600" dirty="0" smtClean="0"/>
              <a:t>     </a:t>
            </a:r>
            <a:r>
              <a:rPr lang="en-US" sz="3600" dirty="0" smtClean="0">
                <a:solidFill>
                  <a:srgbClr val="FFFF00"/>
                </a:solidFill>
              </a:rPr>
              <a:t>C</a:t>
            </a:r>
            <a:r>
              <a:rPr lang="en-US" sz="3600" dirty="0" smtClean="0"/>
              <a:t>ubeSat </a:t>
            </a:r>
            <a:endParaRPr lang="en-US" sz="3600" dirty="0"/>
          </a:p>
          <a:p>
            <a:r>
              <a:rPr lang="en-US" sz="3600" dirty="0" smtClean="0"/>
              <a:t>       </a:t>
            </a:r>
            <a:r>
              <a:rPr lang="en-US" sz="3600" dirty="0" smtClean="0">
                <a:solidFill>
                  <a:srgbClr val="FFFF00"/>
                </a:solidFill>
              </a:rPr>
              <a:t>R</a:t>
            </a:r>
            <a:r>
              <a:rPr lang="en-US" sz="3600" dirty="0" smtClean="0"/>
              <a:t>anging </a:t>
            </a:r>
            <a:endParaRPr lang="en-US" sz="3600" dirty="0"/>
          </a:p>
          <a:p>
            <a:r>
              <a:rPr lang="en-US" sz="3600" dirty="0" smtClean="0"/>
              <a:t>          </a:t>
            </a:r>
            <a:r>
              <a:rPr lang="en-US" sz="3600" dirty="0" smtClean="0">
                <a:solidFill>
                  <a:srgbClr val="FFFF00"/>
                </a:solidFill>
              </a:rPr>
              <a:t>A</a:t>
            </a:r>
            <a:r>
              <a:rPr lang="en-US" sz="3600" dirty="0" smtClean="0"/>
              <a:t>nd </a:t>
            </a:r>
            <a:endParaRPr lang="en-US" sz="3600" dirty="0"/>
          </a:p>
          <a:p>
            <a:r>
              <a:rPr lang="en-US" sz="3600" dirty="0" smtClean="0"/>
              <a:t>            </a:t>
            </a:r>
            <a:r>
              <a:rPr lang="en-US" sz="3600" dirty="0" smtClean="0">
                <a:solidFill>
                  <a:srgbClr val="FFFF00"/>
                </a:solidFill>
              </a:rPr>
              <a:t>T</a:t>
            </a:r>
            <a:r>
              <a:rPr lang="en-US" sz="3600" dirty="0" smtClean="0"/>
              <a:t>iming </a:t>
            </a:r>
            <a:endParaRPr lang="en-US" sz="3600" dirty="0"/>
          </a:p>
          <a:p>
            <a:r>
              <a:rPr lang="en-US" sz="3600" dirty="0" smtClean="0"/>
              <a:t>              </a:t>
            </a:r>
            <a:r>
              <a:rPr lang="en-US" sz="3600" dirty="0" smtClean="0">
                <a:solidFill>
                  <a:srgbClr val="FFFF00"/>
                </a:solidFill>
              </a:rPr>
              <a:t>E</a:t>
            </a:r>
            <a:r>
              <a:rPr lang="en-US" sz="3600" dirty="0" smtClean="0"/>
              <a:t>xperiment </a:t>
            </a:r>
            <a:endParaRPr lang="en-US" sz="3600" dirty="0"/>
          </a:p>
          <a:p>
            <a:r>
              <a:rPr lang="en-US" sz="3600" dirty="0" smtClean="0"/>
              <a:t>                </a:t>
            </a:r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17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1395304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sz="2000" dirty="0"/>
              <a:t>transfer queued file</a:t>
            </a:r>
          </a:p>
          <a:p>
            <a:pPr lvl="1"/>
            <a:r>
              <a:rPr lang="en-US" sz="2000" dirty="0"/>
              <a:t>transfer log file</a:t>
            </a:r>
          </a:p>
          <a:p>
            <a:pPr lvl="1"/>
            <a:r>
              <a:rPr lang="en-US" sz="2000" dirty="0"/>
              <a:t>diagnostics</a:t>
            </a:r>
          </a:p>
          <a:p>
            <a:pPr lvl="1"/>
            <a:r>
              <a:rPr lang="en-US" sz="2000" dirty="0"/>
              <a:t>delete queued </a:t>
            </a:r>
            <a:r>
              <a:rPr lang="en-US" sz="2000" dirty="0" smtClean="0"/>
              <a:t>file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elete all data files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62266" y="3624680"/>
            <a:ext cx="3843159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000" dirty="0" smtClean="0"/>
              <a:t>delete log file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eboot OS</a:t>
            </a:r>
          </a:p>
          <a:p>
            <a:pPr lvl="1"/>
            <a:r>
              <a:rPr lang="en-US" sz="2000" dirty="0" smtClean="0"/>
              <a:t>goodbye</a:t>
            </a:r>
          </a:p>
          <a:p>
            <a:pPr lvl="1"/>
            <a:r>
              <a:rPr lang="en-US" sz="2000" dirty="0" smtClean="0"/>
              <a:t>kill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0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8089556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time steps</a:t>
            </a:r>
          </a:p>
          <a:p>
            <a:r>
              <a:rPr lang="en-US" dirty="0"/>
              <a:t>Selective Repeat </a:t>
            </a:r>
            <a:r>
              <a:rPr lang="en-US" dirty="0" smtClean="0"/>
              <a:t>ARQ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Automatic Repeat </a:t>
            </a:r>
            <a:r>
              <a:rPr lang="en-US" dirty="0" smtClean="0"/>
              <a:t>Query) protocol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75506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checks checksum</a:t>
            </a:r>
          </a:p>
          <a:p>
            <a:r>
              <a:rPr lang="en-US" dirty="0"/>
              <a:t>SOCRATES </a:t>
            </a:r>
            <a:r>
              <a:rPr lang="en-US" dirty="0" smtClean="0"/>
              <a:t>appends log file</a:t>
            </a:r>
          </a:p>
          <a:p>
            <a:r>
              <a:rPr lang="en-US" dirty="0"/>
              <a:t>SOCRATES </a:t>
            </a:r>
            <a:r>
              <a:rPr lang="en-US" dirty="0" smtClean="0"/>
              <a:t>marks file for deletion if transmission successful</a:t>
            </a:r>
          </a:p>
          <a:p>
            <a:r>
              <a:rPr lang="en-US" dirty="0"/>
              <a:t>SOCRATES relays success/failure to ground station</a:t>
            </a:r>
          </a:p>
          <a:p>
            <a:r>
              <a:rPr lang="en-US" dirty="0"/>
              <a:t>SOCRATES </a:t>
            </a:r>
            <a:r>
              <a:rPr lang="en-US" dirty="0" smtClean="0"/>
              <a:t>awaits next command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1395304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sz="2000" dirty="0"/>
              <a:t>transfer queued file</a:t>
            </a:r>
          </a:p>
          <a:p>
            <a:pPr lvl="1"/>
            <a:r>
              <a:rPr lang="en-US" sz="2000" dirty="0"/>
              <a:t>transfer log file</a:t>
            </a:r>
          </a:p>
          <a:p>
            <a:pPr lvl="1"/>
            <a:r>
              <a:rPr lang="en-US" sz="2000" dirty="0"/>
              <a:t>diagnostics</a:t>
            </a:r>
          </a:p>
          <a:p>
            <a:pPr lvl="1"/>
            <a:r>
              <a:rPr lang="en-US" sz="2000" dirty="0"/>
              <a:t>delete queued </a:t>
            </a:r>
            <a:r>
              <a:rPr lang="en-US" sz="2000" dirty="0" smtClean="0"/>
              <a:t>file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elete all data files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62266" y="3624680"/>
            <a:ext cx="3843159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000" dirty="0" smtClean="0"/>
              <a:t>delete log file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eboot OS</a:t>
            </a:r>
          </a:p>
          <a:p>
            <a:pPr lvl="1"/>
            <a:r>
              <a:rPr lang="en-US" sz="2000" dirty="0" smtClean="0"/>
              <a:t>goodbye</a:t>
            </a:r>
          </a:p>
          <a:p>
            <a:pPr lvl="1"/>
            <a:r>
              <a:rPr lang="en-US" sz="2000" dirty="0" smtClean="0"/>
              <a:t>kill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4" y="363165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252" y="1826280"/>
            <a:ext cx="5474493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FreeWave</a:t>
            </a:r>
            <a:r>
              <a:rPr lang="en-US" dirty="0" smtClean="0"/>
              <a:t> Radio @ 915MHz</a:t>
            </a:r>
            <a:endParaRPr lang="en-US" dirty="0"/>
          </a:p>
          <a:p>
            <a:pPr lvl="1"/>
            <a:r>
              <a:rPr lang="en-US" dirty="0" smtClean="0"/>
              <a:t>Compact radio with high data rate</a:t>
            </a:r>
          </a:p>
          <a:p>
            <a:pPr lvl="1"/>
            <a:r>
              <a:rPr lang="en-US" dirty="0" smtClean="0"/>
              <a:t>Radio from Aerospace Corp.</a:t>
            </a:r>
          </a:p>
          <a:p>
            <a:endParaRPr lang="en-US" dirty="0" smtClean="0"/>
          </a:p>
          <a:p>
            <a:r>
              <a:rPr lang="en-US" dirty="0" smtClean="0"/>
              <a:t>Patch Antenna</a:t>
            </a:r>
          </a:p>
          <a:p>
            <a:pPr lvl="1"/>
            <a:r>
              <a:rPr lang="en-US" dirty="0" smtClean="0"/>
              <a:t>Low Profile</a:t>
            </a:r>
          </a:p>
          <a:p>
            <a:pPr lvl="1"/>
            <a:r>
              <a:rPr lang="en-US" dirty="0" smtClean="0"/>
              <a:t>Passive control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19" y="1632627"/>
            <a:ext cx="3516004" cy="1770210"/>
          </a:xfrm>
          <a:prstGeom prst="rect">
            <a:avLst/>
          </a:prstGeom>
          <a:effectLst>
            <a:softEdge rad="25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41" y="3773782"/>
            <a:ext cx="2526575" cy="25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5" y="1251857"/>
            <a:ext cx="916516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Requirements</a:t>
            </a:r>
          </a:p>
          <a:p>
            <a:pPr lvl="2"/>
            <a:r>
              <a:rPr lang="en-US" dirty="0" smtClean="0"/>
              <a:t>Supply power for continuous operation of all system components</a:t>
            </a:r>
          </a:p>
          <a:p>
            <a:pPr lvl="2"/>
            <a:r>
              <a:rPr lang="en-US" dirty="0" smtClean="0"/>
              <a:t>Remain unpowered through launch, and 45 mins after deployment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Power Supply vs Power Draw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Environmental Factors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Final Power Components</a:t>
            </a:r>
          </a:p>
          <a:p>
            <a:pPr lvl="2"/>
            <a:r>
              <a:rPr lang="en-US" dirty="0" smtClean="0"/>
              <a:t>Addition of deployable solar panels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Demands: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19119"/>
              </p:ext>
            </p:extLst>
          </p:nvPr>
        </p:nvGraphicFramePr>
        <p:xfrm>
          <a:off x="4598894" y="1227550"/>
          <a:ext cx="6156244" cy="52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47"/>
                <a:gridCol w="3506199"/>
              </a:tblGrid>
              <a:tr h="5084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Consumption (Watts)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</a:t>
                      </a:r>
                      <a:r>
                        <a:rPr lang="en-US" baseline="0" dirty="0" smtClean="0"/>
                        <a:t> (GRID)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Magnetometers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 </a:t>
                      </a:r>
                      <a:endParaRPr lang="en-US" dirty="0"/>
                    </a:p>
                  </a:txBody>
                  <a:tcPr/>
                </a:tc>
              </a:tr>
              <a:tr h="953197">
                <a:tc>
                  <a:txBody>
                    <a:bodyPr/>
                    <a:lstStyle/>
                    <a:p>
                      <a:r>
                        <a:rPr lang="en-US" dirty="0" smtClean="0"/>
                        <a:t>Radio &amp;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0.105  Idle</a:t>
                      </a:r>
                    </a:p>
                    <a:p>
                      <a:r>
                        <a:rPr lang="en-US" dirty="0" smtClean="0"/>
                        <a:t>0.45  Receiving</a:t>
                      </a:r>
                    </a:p>
                    <a:p>
                      <a:r>
                        <a:rPr lang="en-US" dirty="0" smtClean="0"/>
                        <a:t>4.275</a:t>
                      </a:r>
                      <a:r>
                        <a:rPr lang="en-US" baseline="0" dirty="0" smtClean="0"/>
                        <a:t>  Transmitting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Solar Panels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7.085 / 7.43 / 11.26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41" y="1063639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3" y="5477449"/>
            <a:ext cx="28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Battery Operational Range: 77 W – 68 W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21" y="3346254"/>
            <a:ext cx="320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Power Supplied Per Orbit: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9819" y="376407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6186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</a:t>
            </a:r>
            <a:r>
              <a:rPr lang="en-US" dirty="0" smtClean="0"/>
              <a:t>Incident </a:t>
            </a:r>
            <a:r>
              <a:rPr lang="en-US" dirty="0"/>
              <a:t>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</a:t>
            </a:r>
            <a:r>
              <a:rPr lang="en-US" dirty="0" smtClean="0"/>
              <a:t>gamma </a:t>
            </a:r>
            <a:r>
              <a:rPr lang="en-US" dirty="0"/>
              <a:t>r</a:t>
            </a:r>
            <a:r>
              <a:rPr lang="en-US" dirty="0" smtClean="0"/>
              <a:t>ay events </a:t>
            </a:r>
            <a:r>
              <a:rPr lang="en-US" dirty="0"/>
              <a:t>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4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09657" y="5985607"/>
            <a:ext cx="687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164812"/>
            <a:ext cx="10714995" cy="38021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Power Management Board: P31us </a:t>
            </a:r>
            <a:r>
              <a:rPr lang="en-US" u="sng" dirty="0"/>
              <a:t>– </a:t>
            </a:r>
            <a:r>
              <a:rPr lang="en-US" u="sng" dirty="0" err="1" smtClean="0"/>
              <a:t>GomSpace</a:t>
            </a:r>
            <a:endParaRPr lang="en-US" u="sng" dirty="0" smtClean="0"/>
          </a:p>
          <a:p>
            <a:pPr lvl="2"/>
            <a:r>
              <a:rPr lang="en-US" dirty="0" smtClean="0"/>
              <a:t>2 regulated Power buses: 3.3V at 5A and 5V at 4A</a:t>
            </a:r>
          </a:p>
          <a:p>
            <a:pPr lvl="2"/>
            <a:r>
              <a:rPr lang="en-US" dirty="0" smtClean="0"/>
              <a:t>High and low voltage surge protection</a:t>
            </a:r>
          </a:p>
          <a:p>
            <a:pPr lvl="2"/>
            <a:r>
              <a:rPr lang="en-US" dirty="0" smtClean="0"/>
              <a:t>User control of on/off state of bus outputs</a:t>
            </a:r>
          </a:p>
          <a:p>
            <a:pPr lvl="2"/>
            <a:r>
              <a:rPr lang="en-US" dirty="0" smtClean="0"/>
              <a:t>4 operating states dependent on battery voltage</a:t>
            </a:r>
          </a:p>
          <a:p>
            <a:pPr lvl="2"/>
            <a:r>
              <a:rPr lang="en-US" dirty="0" smtClean="0"/>
              <a:t>Measures/Records:</a:t>
            </a:r>
          </a:p>
          <a:p>
            <a:pPr lvl="3"/>
            <a:r>
              <a:rPr lang="en-US" dirty="0" smtClean="0"/>
              <a:t>Current in/out of solar panels</a:t>
            </a:r>
          </a:p>
          <a:p>
            <a:pPr lvl="3"/>
            <a:r>
              <a:rPr lang="en-US" dirty="0" smtClean="0"/>
              <a:t>Battery voltage</a:t>
            </a:r>
          </a:p>
          <a:p>
            <a:pPr lvl="3"/>
            <a:r>
              <a:rPr lang="en-US" dirty="0" smtClean="0"/>
              <a:t>Voltages into output bus &amp; current out of all power output channels</a:t>
            </a:r>
          </a:p>
          <a:p>
            <a:pPr lvl="3"/>
            <a:r>
              <a:rPr lang="en-US" dirty="0" smtClean="0"/>
              <a:t>Temperatures of components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026544"/>
            <a:ext cx="2733035" cy="2329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 provided from </a:t>
            </a:r>
            <a:r>
              <a:rPr lang="en-US" sz="1200" dirty="0" err="1" smtClean="0"/>
              <a:t>GomSpace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984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71" y="4153729"/>
            <a:ext cx="2542252" cy="1322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07" y="1239851"/>
            <a:ext cx="82385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Final Design Components</a:t>
            </a:r>
          </a:p>
          <a:p>
            <a:pPr marL="742950" lvl="1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u="sng" dirty="0" smtClean="0">
                <a:solidFill>
                  <a:prstClr val="white"/>
                </a:solidFill>
              </a:rPr>
              <a:t>Batteries: </a:t>
            </a:r>
            <a:r>
              <a:rPr lang="en-US" u="sng" dirty="0" err="1" smtClean="0">
                <a:solidFill>
                  <a:prstClr val="white"/>
                </a:solidFill>
              </a:rPr>
              <a:t>BPx</a:t>
            </a:r>
            <a:r>
              <a:rPr lang="en-US" u="sng" dirty="0" smtClean="0">
                <a:solidFill>
                  <a:prstClr val="white"/>
                </a:solidFill>
              </a:rPr>
              <a:t> – </a:t>
            </a:r>
            <a:r>
              <a:rPr lang="en-US" u="sng" dirty="0" err="1" smtClean="0">
                <a:solidFill>
                  <a:prstClr val="white"/>
                </a:solidFill>
              </a:rPr>
              <a:t>GomSpace</a:t>
            </a:r>
            <a:endParaRPr lang="en-US" u="sng" dirty="0" smtClean="0">
              <a:solidFill>
                <a:prstClr val="white"/>
              </a:solidFill>
            </a:endParaRP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8 ion lithium ion cells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Nominal voltage 12-16.8 V, 5.2 Amps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Operating power capacity 77 W – 68 W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Compatible with P31-us EPS board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3" y="3650233"/>
            <a:ext cx="2733035" cy="232991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60" y="3762473"/>
            <a:ext cx="3111513" cy="2105457"/>
          </a:xfrm>
        </p:spPr>
      </p:pic>
      <p:sp>
        <p:nvSpPr>
          <p:cNvPr id="11" name="TextBox 10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*Images provided from </a:t>
            </a:r>
            <a:r>
              <a:rPr lang="en-US" sz="1200" dirty="0" err="1" smtClean="0"/>
              <a:t>GomSpace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8925">
            <a:off x="7364185" y="1054473"/>
            <a:ext cx="3449172" cy="2556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Solar Panels: SP-L-S3U-0016-CS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7 solar cells with 28.3% minimum efficiency per 3U side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Integrated temperature sensors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6.26 – 8.63 W produced in -40 – 80 degrees Celsius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Can be integrated with multiple additional sensors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 </a:t>
            </a:r>
            <a:r>
              <a:rPr lang="en-US" dirty="0" smtClean="0"/>
              <a:t>Space heritage with NASA Firefly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37" y="4306901"/>
            <a:ext cx="2879433" cy="2447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9475" y="3965588"/>
            <a:ext cx="690217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 </a:t>
            </a:r>
            <a:r>
              <a:rPr lang="en-US" u="sng" dirty="0" err="1" smtClean="0"/>
              <a:t>Delployable</a:t>
            </a:r>
            <a:r>
              <a:rPr lang="en-US" u="sng" dirty="0" smtClean="0"/>
              <a:t> Solar Panels: SP-L-DPLS3U-0038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2 double sided deployable solar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7 solar cells per side with 28.3% minimum efficiency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130 degree offset from side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Dual redundant thermal knifes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Space heritage with Ukube-1 mission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39328" y="905256"/>
            <a:ext cx="64008" cy="70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403336" y="914400"/>
            <a:ext cx="1255405" cy="50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6512" y="668186"/>
            <a:ext cx="2683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Double sided deployable solar panels</a:t>
            </a:r>
            <a:endParaRPr lang="en-US" sz="10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694252" y="2600262"/>
            <a:ext cx="200125" cy="108813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554826" y="3008257"/>
            <a:ext cx="988215" cy="49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26647" y="3719355"/>
            <a:ext cx="232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3U side solar panel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9981614" y="3526059"/>
            <a:ext cx="1802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r>
              <a:rPr lang="en-US" sz="1000" baseline="30000" dirty="0" smtClean="0"/>
              <a:t>nd</a:t>
            </a:r>
            <a:r>
              <a:rPr lang="en-US" sz="1000" dirty="0" smtClean="0"/>
              <a:t> 3U side solar panel (reverse side)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 provided from </a:t>
            </a:r>
            <a:r>
              <a:rPr lang="en-US" sz="1200" dirty="0" err="1" smtClean="0"/>
              <a:t>ClydeSpace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25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order of operations</a:t>
            </a:r>
          </a:p>
          <a:p>
            <a:pPr lvl="1"/>
            <a:r>
              <a:rPr lang="en-US" dirty="0" smtClean="0"/>
              <a:t>SOCRATES shall remain powered off from the time of delivery to the launch vehicle through orbit deployment</a:t>
            </a:r>
          </a:p>
          <a:p>
            <a:pPr lvl="1"/>
            <a:r>
              <a:rPr lang="en-US" dirty="0" smtClean="0"/>
              <a:t>Following launch, a thermal knife is used to deploy the solar array</a:t>
            </a:r>
          </a:p>
          <a:p>
            <a:pPr lvl="1"/>
            <a:r>
              <a:rPr lang="en-US" dirty="0"/>
              <a:t>Solar power is collected until a minimum voltage is attained 3.3V</a:t>
            </a:r>
          </a:p>
          <a:p>
            <a:pPr lvl="2"/>
            <a:r>
              <a:rPr lang="en-US" dirty="0"/>
              <a:t>Power management board is powered on and begins operation</a:t>
            </a:r>
          </a:p>
          <a:p>
            <a:pPr lvl="1"/>
            <a:r>
              <a:rPr lang="en-US" dirty="0"/>
              <a:t>The power management board controls when the systems are on, and when SOCRATES will be solely charging</a:t>
            </a:r>
          </a:p>
          <a:p>
            <a:pPr lvl="2"/>
            <a:r>
              <a:rPr lang="en-US" dirty="0"/>
              <a:t>No tentative plans to have any systems powered completely off other than the initial launch sequence</a:t>
            </a:r>
          </a:p>
          <a:p>
            <a:pPr lvl="1"/>
            <a:r>
              <a:rPr lang="en-US" dirty="0" smtClean="0"/>
              <a:t>Systems will be powered down and the batteries will be depleted as the lifetime of SOCRATES is reached.</a:t>
            </a:r>
          </a:p>
          <a:p>
            <a:pPr lvl="2"/>
            <a:r>
              <a:rPr lang="en-US" dirty="0" smtClean="0"/>
              <a:t>SOCRATES then re-enters the Earths atmosphere and is destroyed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8966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2900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00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Standards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1371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ADNC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49645"/>
              </p:ext>
            </p:extLst>
          </p:nvPr>
        </p:nvGraphicFramePr>
        <p:xfrm>
          <a:off x="558687" y="1854971"/>
          <a:ext cx="10714042" cy="378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Gyroscope</a:t>
                      </a:r>
                      <a:r>
                        <a:rPr lang="en-US" sz="1400" baseline="0" dirty="0" smtClean="0"/>
                        <a:t> status read failure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Mechanical</a:t>
                      </a:r>
                      <a:r>
                        <a:rPr lang="en-US" sz="1400" baseline="0" dirty="0" smtClean="0"/>
                        <a:t> failure, s</a:t>
                      </a:r>
                      <a:r>
                        <a:rPr lang="en-US" sz="1400" dirty="0" smtClean="0"/>
                        <a:t>oftware</a:t>
                      </a:r>
                      <a:r>
                        <a:rPr lang="en-US" sz="1400" baseline="0" dirty="0" smtClean="0"/>
                        <a:t> bug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r>
                        <a:rPr lang="en-US" sz="1400" baseline="0" dirty="0" smtClean="0"/>
                        <a:t> loss of attitude solution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components before launch. </a:t>
                      </a:r>
                      <a:r>
                        <a:rPr lang="en-US" sz="1400" baseline="0" dirty="0" smtClean="0"/>
                        <a:t> Ensure low vibration during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Tumbling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Passive control</a:t>
                      </a:r>
                      <a:r>
                        <a:rPr lang="en-US" sz="1400" baseline="0" dirty="0" smtClean="0"/>
                        <a:t> on only one axis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</a:t>
                      </a:r>
                      <a:r>
                        <a:rPr lang="en-US" sz="1400" baseline="0" dirty="0" smtClean="0"/>
                        <a:t> problems, unexpected internal forces, insufficient power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Hysteresis rod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Lost position</a:t>
                      </a:r>
                      <a:r>
                        <a:rPr lang="en-US" sz="1400" baseline="0" dirty="0" smtClean="0"/>
                        <a:t> information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Could not get 4 GPS satellite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record position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Extremely unlikely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Moved antenna to point away from earth.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Failure to establish</a:t>
                      </a:r>
                      <a:r>
                        <a:rPr lang="en-US" sz="1400" baseline="0" dirty="0" smtClean="0"/>
                        <a:t> magnetic match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Faulty</a:t>
                      </a:r>
                      <a:r>
                        <a:rPr lang="en-US" sz="1400" baseline="0" dirty="0" smtClean="0"/>
                        <a:t> magnetometer read, damage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Reliance on</a:t>
                      </a:r>
                      <a:r>
                        <a:rPr lang="en-US" sz="1400" baseline="0" dirty="0" smtClean="0"/>
                        <a:t> gyroscope for attitude fix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Relevant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Attitude determination no longer needed for mission.  No action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Communication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87" y="1854971"/>
          <a:ext cx="10714042" cy="421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Radio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Electrical short,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Communication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Test components before launch.  Ensure low vibration during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Hard drive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Random chance,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 storage and retrieval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Ensure hard drive is space worthy before launch.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Files get stuck in code loop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Software bug, random glitch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Cannot send next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Extremely unlikely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Command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failsafes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such as clear buffer, load next file, and reboot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Transmission Errors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Atmospheric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effects, noise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Incorrect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data received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Nearly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certain, frequent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Error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checking: Selective Repeat Automatic Repeat Query protocol during transmission, and overall checksum post packet send.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87" y="1854971"/>
          <a:ext cx="10714042" cy="250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Solar panels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fail to deploy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Thermal knife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enough power, no mission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</a:t>
                      </a:r>
                      <a:r>
                        <a:rPr lang="en-US" sz="1400" dirty="0" err="1" smtClean="0"/>
                        <a:t>underload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Battery failure/dead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battery power, system</a:t>
                      </a:r>
                      <a:r>
                        <a:rPr lang="en-US" sz="1400" baseline="0" dirty="0" smtClean="0"/>
                        <a:t> only on when solar panels illuminated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Programmed</a:t>
                      </a:r>
                      <a:r>
                        <a:rPr lang="en-US" sz="1400" baseline="0" dirty="0" smtClean="0"/>
                        <a:t> software cases.  Report problem in diagnostics.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overload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EPS fails and overloads battery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Explosion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 before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smtClean="0"/>
              <a:t>SOCRATES Hardware Design</a:t>
            </a:r>
          </a:p>
          <a:p>
            <a:pPr lvl="1"/>
            <a:r>
              <a:rPr lang="en-US" dirty="0" smtClean="0"/>
              <a:t>Planned and Orbit</a:t>
            </a:r>
          </a:p>
          <a:p>
            <a:pPr lvl="1"/>
            <a:r>
              <a:rPr lang="en-US" dirty="0" smtClean="0"/>
              <a:t>Verified Attitude Control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76407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86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5"/>
          <a:stretch/>
        </p:blipFill>
        <p:spPr>
          <a:xfrm>
            <a:off x="10" y="1444487"/>
            <a:ext cx="12191999" cy="5869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CONOPS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2124" y="1510753"/>
            <a:ext cx="51683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tx1">
                    <a:lumMod val="85000"/>
                  </a:schemeClr>
                </a:solidFill>
              </a:rPr>
              <a:t>SOCRATES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Operating in LEO (~410km/~255 miles)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Operating under photovoltaic power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Continuous environmental polling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Triggered by GRB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GRID data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GPS “best XYZ” and 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velocities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Attitude vector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Real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Radio Communication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Transfers GRB telemetry to ground stations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1185" flipH="1">
            <a:off x="7184537" y="2372691"/>
            <a:ext cx="1096347" cy="8507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9819" y="383255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What’s next?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next steps to be done in spring.</a:t>
            </a:r>
          </a:p>
          <a:p>
            <a:pPr lvl="1"/>
            <a:r>
              <a:rPr lang="en-US" dirty="0" smtClean="0"/>
              <a:t>Revisit calculations and designs, revamp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Finalize design.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1"/>
            <a:r>
              <a:rPr lang="en-US" dirty="0" smtClean="0"/>
              <a:t>Build testbeds and verify at high altitude</a:t>
            </a:r>
          </a:p>
          <a:p>
            <a:pPr lvl="2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Attitude Determination</a:t>
            </a:r>
          </a:p>
          <a:p>
            <a:pPr lvl="2"/>
            <a:r>
              <a:rPr lang="en-US" dirty="0" smtClean="0"/>
              <a:t>Power simulation board</a:t>
            </a:r>
          </a:p>
          <a:p>
            <a:pPr lvl="1"/>
            <a:r>
              <a:rPr lang="en-US" dirty="0"/>
              <a:t>HASP Mission in Summer</a:t>
            </a:r>
          </a:p>
          <a:p>
            <a:pPr lvl="2"/>
            <a:r>
              <a:rPr lang="en-US" dirty="0" smtClean="0"/>
              <a:t>Use this opportunity to “fly” SOCRATES prototype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Reports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pain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  <a:p>
            <a:r>
              <a:rPr lang="en-US" dirty="0"/>
              <a:t>Write stuff down because it’s hard to find </a:t>
            </a: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9"/>
            <a:ext cx="10714995" cy="5521533"/>
          </a:xfrm>
        </p:spPr>
        <p:txBody>
          <a:bodyPr numCol="2"/>
          <a:lstStyle/>
          <a:p>
            <a:r>
              <a:rPr lang="en-US" dirty="0" smtClean="0"/>
              <a:t>Communication Hardware</a:t>
            </a:r>
          </a:p>
          <a:p>
            <a:pPr lvl="1"/>
            <a:r>
              <a:rPr lang="en-US" dirty="0" smtClean="0"/>
              <a:t>Initial literature search</a:t>
            </a:r>
          </a:p>
          <a:p>
            <a:endParaRPr lang="en-US" dirty="0" smtClean="0"/>
          </a:p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endParaRPr lang="en-US" smtClean="0"/>
          </a:p>
          <a:p>
            <a:r>
              <a:rPr lang="en-US" smtClean="0"/>
              <a:t>Communication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Studies of existing protocols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  <a:p>
            <a:r>
              <a:rPr lang="en-US" dirty="0" smtClean="0"/>
              <a:t>Estimate ground stations at sea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Equivalent Isotropic Radiated Power (EIRP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SOCRATES,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Whip antenna assumed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1" y="2227750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Free Space Losses</a:t>
            </a:r>
          </a:p>
          <a:p>
            <a:r>
              <a:rPr lang="en-US" dirty="0" smtClean="0"/>
              <a:t>Dominant component of losses</a:t>
            </a:r>
          </a:p>
          <a:p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3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50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3" y="1264204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8345" y="2200607"/>
            <a:ext cx="2347951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FSL = 158 dB for </a:t>
            </a:r>
            <a:r>
              <a:rPr lang="en-US" sz="2400" dirty="0"/>
              <a:t>l</a:t>
            </a:r>
            <a:r>
              <a:rPr lang="en-US" sz="2400" dirty="0" smtClean="0"/>
              <a:t>ink </a:t>
            </a:r>
            <a:r>
              <a:rPr lang="en-US" sz="2400" dirty="0"/>
              <a:t>b</a:t>
            </a:r>
            <a:r>
              <a:rPr lang="en-US" sz="2400" dirty="0" smtClean="0"/>
              <a:t>udget calculation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5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9739" y="6424613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 smtClean="0"/>
              <a:t>Adapted </a:t>
            </a:r>
            <a:r>
              <a:rPr lang="en-US" sz="1100" i="1" dirty="0"/>
              <a:t>from</a:t>
            </a:r>
            <a:r>
              <a:rPr lang="en-US" sz="1100" i="1" dirty="0" smtClean="0"/>
              <a:t>: </a:t>
            </a:r>
            <a:r>
              <a:rPr lang="en-US" sz="1100" i="1" dirty="0" err="1" smtClean="0"/>
              <a:t>Istituto</a:t>
            </a:r>
            <a:r>
              <a:rPr lang="en-US" sz="1100" i="1" dirty="0" smtClean="0"/>
              <a:t> </a:t>
            </a:r>
            <a:r>
              <a:rPr lang="en-US" sz="1100" i="1" dirty="0" err="1"/>
              <a:t>Nazionale</a:t>
            </a:r>
            <a:r>
              <a:rPr lang="en-US" sz="1100" i="1" dirty="0"/>
              <a:t> di </a:t>
            </a:r>
            <a:r>
              <a:rPr lang="en-US" sz="1100" i="1" dirty="0" err="1"/>
              <a:t>Geofisica</a:t>
            </a:r>
            <a:r>
              <a:rPr lang="en-US" sz="1100" i="1" dirty="0"/>
              <a:t> e </a:t>
            </a:r>
            <a:r>
              <a:rPr lang="en-US" sz="1100" i="1" dirty="0" err="1" smtClean="0"/>
              <a:t>Vulcanologia</a:t>
            </a:r>
            <a:r>
              <a:rPr lang="en-US" sz="1100" i="1" dirty="0" smtClean="0"/>
              <a:t>, Roma2 Department, </a:t>
            </a:r>
            <a:r>
              <a:rPr lang="en-US" sz="1100" i="1" dirty="0" err="1" smtClean="0"/>
              <a:t>Aeronomy</a:t>
            </a:r>
            <a:endParaRPr lang="en-US" sz="1100" i="1" dirty="0"/>
          </a:p>
          <a:p>
            <a:pPr algn="r">
              <a:lnSpc>
                <a:spcPct val="130000"/>
              </a:lnSpc>
            </a:pPr>
            <a:r>
              <a:rPr lang="en-US" sz="1100" i="1" dirty="0" smtClean="0"/>
              <a:t>URL: http</a:t>
            </a:r>
            <a:r>
              <a:rPr lang="en-US" sz="1100" i="1" dirty="0"/>
              <a:t>://roma2.rm.ingv.it/en/themes/11/</a:t>
            </a:r>
            <a:r>
              <a:rPr lang="en-US" sz="1100" i="1" dirty="0" err="1" smtClean="0"/>
              <a:t>ionospheric_scintillation</a:t>
            </a:r>
            <a:endParaRPr lang="en-US" sz="1100" i="1" dirty="0"/>
          </a:p>
        </p:txBody>
      </p:sp>
      <p:pic>
        <p:nvPicPr>
          <p:cNvPr id="5" name="Picture 4" descr="scintilation_dark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24" y="2451542"/>
            <a:ext cx="7352376" cy="37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determine and relay a relative attitude solution with an accuracy of 10 </a:t>
            </a:r>
            <a:r>
              <a:rPr lang="en-US" sz="2000" dirty="0" err="1"/>
              <a:t>mRad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86" y="1526774"/>
            <a:ext cx="6829223" cy="510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0625" y="6635048"/>
            <a:ext cx="6284187" cy="280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 smtClean="0"/>
              <a:t>Adapted from: International Telecommunication Union, Recommendation </a:t>
            </a:r>
            <a:r>
              <a:rPr lang="en-US" sz="1100" i="1" dirty="0"/>
              <a:t>ITU-R P.676</a:t>
            </a:r>
            <a:r>
              <a:rPr lang="en-US" sz="1100" i="1" dirty="0" smtClean="0"/>
              <a:t>-</a:t>
            </a:r>
            <a:r>
              <a:rPr lang="en-US" sz="11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2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  <a:p>
            <a:r>
              <a:rPr lang="en-US" dirty="0" smtClean="0"/>
              <a:t>Other Losses</a:t>
            </a:r>
          </a:p>
          <a:p>
            <a:pPr lvl="1"/>
            <a:r>
              <a:rPr lang="en-US" dirty="0" smtClean="0"/>
              <a:t>Weather conditions (e.g. rain)</a:t>
            </a:r>
          </a:p>
          <a:p>
            <a:pPr lvl="2"/>
            <a:r>
              <a:rPr lang="en-US" dirty="0" smtClean="0"/>
              <a:t>Depolarization (~2 dB)</a:t>
            </a:r>
          </a:p>
          <a:p>
            <a:pPr lvl="2"/>
            <a:r>
              <a:rPr lang="en-US" dirty="0"/>
              <a:t>Temporary </a:t>
            </a:r>
            <a:r>
              <a:rPr lang="en-US" dirty="0" smtClean="0"/>
              <a:t>effects (ignore)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5936" y="2761666"/>
            <a:ext cx="2746661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Total estimated atmospheric loss</a:t>
            </a:r>
          </a:p>
          <a:p>
            <a:pPr algn="ctr"/>
            <a:r>
              <a:rPr lang="en-US" sz="2400" dirty="0" smtClean="0"/>
              <a:t>AL = 3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6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Pointing Losses</a:t>
            </a:r>
          </a:p>
          <a:p>
            <a:pPr lvl="1"/>
            <a:r>
              <a:rPr lang="en-US" dirty="0" smtClean="0"/>
              <a:t>Off-axis loss at </a:t>
            </a:r>
            <a:r>
              <a:rPr lang="en-US" dirty="0" err="1" smtClean="0"/>
              <a:t>CubeSat</a:t>
            </a:r>
            <a:endParaRPr lang="en-US" dirty="0" smtClean="0"/>
          </a:p>
          <a:p>
            <a:pPr lvl="2"/>
            <a:r>
              <a:rPr lang="en-US" dirty="0" smtClean="0"/>
              <a:t>Dependent on final satellite design, (&lt; 1 dB)</a:t>
            </a:r>
          </a:p>
          <a:p>
            <a:pPr lvl="1"/>
            <a:r>
              <a:rPr lang="en-US" dirty="0" smtClean="0"/>
              <a:t>Off-axis loss at Ground Station</a:t>
            </a:r>
          </a:p>
          <a:p>
            <a:pPr lvl="2"/>
            <a:r>
              <a:rPr lang="en-US" dirty="0" smtClean="0"/>
              <a:t>Generally small (&lt; 1 dB)</a:t>
            </a:r>
          </a:p>
          <a:p>
            <a:pPr lvl="1"/>
            <a:r>
              <a:rPr lang="en-US" dirty="0" smtClean="0"/>
              <a:t>Antenna orientation misalignment</a:t>
            </a:r>
          </a:p>
          <a:p>
            <a:pPr lvl="2"/>
            <a:r>
              <a:rPr lang="en-US" dirty="0" smtClean="0"/>
              <a:t>Depolarization, assuming circular polarized transmission, theoretical max 3 </a:t>
            </a:r>
            <a:r>
              <a:rPr lang="en-US" dirty="0" err="1" smtClean="0"/>
              <a:t>dB.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081" y="4725841"/>
            <a:ext cx="2067379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pointing loss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L = </a:t>
            </a:r>
            <a:r>
              <a:rPr lang="en-US" sz="2400" dirty="0"/>
              <a:t>4</a:t>
            </a:r>
            <a:r>
              <a:rPr lang="en-US" sz="2400" dirty="0" smtClean="0"/>
              <a:t>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Thermal Noise</a:t>
            </a:r>
          </a:p>
          <a:p>
            <a:pPr lvl="1"/>
            <a:r>
              <a:rPr lang="en-US" dirty="0" smtClean="0"/>
              <a:t>Sky Noise</a:t>
            </a:r>
          </a:p>
          <a:p>
            <a:pPr lvl="1"/>
            <a:r>
              <a:rPr lang="en-US" dirty="0" smtClean="0"/>
              <a:t>Ground Noise</a:t>
            </a:r>
          </a:p>
          <a:p>
            <a:pPr lvl="1"/>
            <a:endParaRPr lang="en-US" dirty="0"/>
          </a:p>
          <a:p>
            <a:r>
              <a:rPr lang="en-US" smtClean="0"/>
              <a:t>NEED TO RE-WORK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Ground station signal gain</a:t>
            </a:r>
          </a:p>
          <a:p>
            <a:pPr lvl="1"/>
            <a:r>
              <a:rPr lang="en-US" dirty="0" smtClean="0"/>
              <a:t>AG = 30 dB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received at ground station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EIRP – FSL – AL – PL + AG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</a:t>
            </a:r>
            <a:r>
              <a:rPr lang="en-US" dirty="0" err="1" smtClean="0"/>
              <a:t>dBW</a:t>
            </a:r>
            <a:r>
              <a:rPr lang="en-US" dirty="0" smtClean="0"/>
              <a:t> – 158 dB – 3 dB – 4 dB + 30 dB </a:t>
            </a:r>
            <a:r>
              <a:rPr lang="en-US" dirty="0"/>
              <a:t>= </a:t>
            </a:r>
            <a:r>
              <a:rPr lang="en-US" dirty="0" smtClean="0"/>
              <a:t>-134 </a:t>
            </a:r>
            <a:r>
              <a:rPr lang="en-US" dirty="0" err="1" smtClean="0"/>
              <a:t>dBW</a:t>
            </a:r>
            <a:r>
              <a:rPr lang="en-US" dirty="0" smtClean="0"/>
              <a:t> = 40 </a:t>
            </a:r>
            <a:r>
              <a:rPr lang="en-US" dirty="0" err="1" smtClean="0"/>
              <a:t>fW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Signal to noise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40 × 10 </a:t>
            </a:r>
            <a:r>
              <a:rPr lang="en-US" baseline="30000" dirty="0" smtClean="0"/>
              <a:t>-15</a:t>
            </a:r>
            <a:r>
              <a:rPr lang="en-US" dirty="0" smtClean="0"/>
              <a:t> W</a:t>
            </a:r>
          </a:p>
          <a:p>
            <a:pPr lvl="1"/>
            <a:r>
              <a:rPr lang="en-US" dirty="0" smtClean="0"/>
              <a:t>B = 115 kbps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 = 1.381 </a:t>
            </a:r>
            <a:r>
              <a:rPr lang="en-US" dirty="0"/>
              <a:t>× </a:t>
            </a:r>
            <a:r>
              <a:rPr lang="en-US" dirty="0" smtClean="0"/>
              <a:t>10 </a:t>
            </a:r>
            <a:r>
              <a:rPr lang="en-US" baseline="30000" dirty="0" smtClean="0"/>
              <a:t>-23</a:t>
            </a:r>
            <a:r>
              <a:rPr lang="en-US" dirty="0" smtClean="0"/>
              <a:t> J/K</a:t>
            </a:r>
            <a:endParaRPr lang="en-US" dirty="0"/>
          </a:p>
          <a:p>
            <a:pPr lvl="1"/>
            <a:r>
              <a:rPr lang="en-US" dirty="0" smtClean="0"/>
              <a:t>T = yet to be determined</a:t>
            </a:r>
          </a:p>
          <a:p>
            <a:endParaRPr lang="en-US" dirty="0"/>
          </a:p>
          <a:p>
            <a:r>
              <a:rPr lang="en-US" dirty="0" smtClean="0"/>
              <a:t>Bit Error Probability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2175538"/>
            <a:ext cx="2565400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74" y="2495980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?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07" y="4753048"/>
            <a:ext cx="40259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803" y="5232821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 Something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Aerospace’s ADV radio and ground network</a:t>
            </a:r>
          </a:p>
          <a:p>
            <a:pPr lvl="1"/>
            <a:r>
              <a:rPr lang="en-US" dirty="0" smtClean="0"/>
              <a:t>Proven downlink 10-15 MB per 24 hour period for LEO satellite (TRL 9)</a:t>
            </a:r>
          </a:p>
          <a:p>
            <a:endParaRPr lang="en-US" dirty="0" smtClean="0"/>
          </a:p>
          <a:p>
            <a:r>
              <a:rPr lang="en-US" dirty="0" err="1" smtClean="0"/>
              <a:t>AsterLabs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/>
              <a:t>Same operating </a:t>
            </a:r>
            <a:r>
              <a:rPr lang="en-US" dirty="0" smtClean="0"/>
              <a:t>frequency (914.7 Hz)</a:t>
            </a:r>
          </a:p>
          <a:p>
            <a:pPr lvl="1"/>
            <a:r>
              <a:rPr lang="en-US" dirty="0" smtClean="0"/>
              <a:t>Closed link-budget with 1.2 W antenna at 650 km altitude</a:t>
            </a:r>
          </a:p>
          <a:p>
            <a:pPr lvl="1"/>
            <a:r>
              <a:rPr lang="en-US" dirty="0" smtClean="0"/>
              <a:t>10 MB per 24 hour 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1" y="1227554"/>
            <a:ext cx="10714995" cy="1725961"/>
          </a:xfrm>
        </p:spPr>
        <p:txBody>
          <a:bodyPr>
            <a:normAutofit/>
          </a:bodyPr>
          <a:lstStyle/>
          <a:p>
            <a:r>
              <a:rPr lang="en-US" dirty="0" smtClean="0"/>
              <a:t>Initial Power Requirements</a:t>
            </a:r>
          </a:p>
          <a:p>
            <a:r>
              <a:rPr lang="en-US" dirty="0" smtClean="0"/>
              <a:t>Power Components and Space Heritage</a:t>
            </a:r>
          </a:p>
          <a:p>
            <a:pPr lvl="1"/>
            <a:r>
              <a:rPr lang="en-US" dirty="0" err="1" smtClean="0"/>
              <a:t>GomSpace</a:t>
            </a:r>
            <a:r>
              <a:rPr lang="en-US" dirty="0" smtClean="0"/>
              <a:t> vs </a:t>
            </a:r>
            <a:r>
              <a:rPr lang="en-US" dirty="0" err="1" smtClean="0"/>
              <a:t>ClydeSpace</a:t>
            </a:r>
            <a:endParaRPr lang="en-US" dirty="0" smtClean="0"/>
          </a:p>
          <a:p>
            <a:pPr lvl="1"/>
            <a:r>
              <a:rPr lang="en-US" dirty="0" smtClean="0"/>
              <a:t>Product Research &amp; </a:t>
            </a:r>
            <a:r>
              <a:rPr lang="en-US" dirty="0"/>
              <a:t>D</a:t>
            </a:r>
            <a:r>
              <a:rPr lang="en-US" dirty="0" smtClean="0"/>
              <a:t>etermination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2953514"/>
            <a:ext cx="714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Solar Panel Configuration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Power Supply and Budget Modeling</a:t>
            </a:r>
          </a:p>
          <a:p>
            <a:pPr>
              <a:buClr>
                <a:schemeClr val="accent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4"/>
            <a:ext cx="5366339" cy="4825777"/>
          </a:xfrm>
        </p:spPr>
        <p:txBody>
          <a:bodyPr/>
          <a:lstStyle/>
          <a:p>
            <a:r>
              <a:rPr lang="en-US" dirty="0" smtClean="0"/>
              <a:t>Power Budget Modeling</a:t>
            </a:r>
          </a:p>
          <a:p>
            <a:pPr lvl="1"/>
            <a:r>
              <a:rPr lang="en-US" dirty="0" smtClean="0"/>
              <a:t>1.5 hour orbit period</a:t>
            </a:r>
          </a:p>
          <a:p>
            <a:pPr lvl="1"/>
            <a:r>
              <a:rPr lang="en-US" dirty="0" smtClean="0"/>
              <a:t>0.98 hour sunlight period</a:t>
            </a:r>
          </a:p>
          <a:p>
            <a:pPr lvl="1"/>
            <a:r>
              <a:rPr lang="en-US" dirty="0" smtClean="0"/>
              <a:t>1 degree/ 15 seconds</a:t>
            </a:r>
          </a:p>
          <a:p>
            <a:pPr lvl="1"/>
            <a:r>
              <a:rPr lang="en-US" dirty="0" smtClean="0"/>
              <a:t>6.26 W/h efficiency at 80 degrees Celsius</a:t>
            </a:r>
          </a:p>
          <a:p>
            <a:pPr lvl="1"/>
            <a:r>
              <a:rPr lang="en-US" dirty="0" smtClean="0"/>
              <a:t>Took percent offset from perpendicular position relative to sunlight, and calculated wattage per second in that position. Added for total sunlit orbit for each solar panel.</a:t>
            </a:r>
          </a:p>
          <a:p>
            <a:pPr lvl="1"/>
            <a:r>
              <a:rPr lang="en-US" dirty="0" smtClean="0"/>
              <a:t>~ 10.5 – 13 W gained per idling orbit,     ~ 12.7 W per transmitting orbit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728960" y="2304288"/>
            <a:ext cx="2130552" cy="2130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>
            <a:off x="7728960" y="3369564"/>
            <a:ext cx="2133984" cy="45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0"/>
          </p:cNvCxnSpPr>
          <p:nvPr/>
        </p:nvCxnSpPr>
        <p:spPr>
          <a:xfrm>
            <a:off x="8794236" y="2304288"/>
            <a:ext cx="0" cy="21305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612382" y="3369564"/>
            <a:ext cx="1178431" cy="10652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90804" y="3369564"/>
            <a:ext cx="1134629" cy="9921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6"/>
          </p:cNvCxnSpPr>
          <p:nvPr/>
        </p:nvCxnSpPr>
        <p:spPr>
          <a:xfrm flipV="1">
            <a:off x="9859512" y="3369577"/>
            <a:ext cx="16231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7"/>
          </p:cNvCxnSpPr>
          <p:nvPr/>
        </p:nvCxnSpPr>
        <p:spPr>
          <a:xfrm flipV="1">
            <a:off x="9547503" y="2549466"/>
            <a:ext cx="79956" cy="66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</p:cNvCxnSpPr>
          <p:nvPr/>
        </p:nvCxnSpPr>
        <p:spPr>
          <a:xfrm flipH="1" flipV="1">
            <a:off x="8794245" y="2177117"/>
            <a:ext cx="1" cy="127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1"/>
          </p:cNvCxnSpPr>
          <p:nvPr/>
        </p:nvCxnSpPr>
        <p:spPr>
          <a:xfrm flipH="1" flipV="1">
            <a:off x="7964273" y="2541272"/>
            <a:ext cx="76699" cy="7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2"/>
          </p:cNvCxnSpPr>
          <p:nvPr/>
        </p:nvCxnSpPr>
        <p:spPr>
          <a:xfrm flipH="1">
            <a:off x="7513479" y="3369564"/>
            <a:ext cx="215484" cy="2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26985" y="3956206"/>
            <a:ext cx="3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0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846274" y="3734065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236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44068" y="3371856"/>
            <a:ext cx="36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26984" y="2705486"/>
            <a:ext cx="52190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73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42449" y="2296147"/>
            <a:ext cx="478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2759" y="2467602"/>
            <a:ext cx="521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163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78652" y="3123356"/>
            <a:ext cx="750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208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10499237" y="3209475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202" y="1470110"/>
            <a:ext cx="438951" cy="438950"/>
          </a:xfrm>
          <a:prstGeom prst="rect">
            <a:avLst/>
          </a:prstGeom>
        </p:spPr>
      </p:pic>
      <p:sp>
        <p:nvSpPr>
          <p:cNvPr id="40" name="Diamond 39"/>
          <p:cNvSpPr/>
          <p:nvPr/>
        </p:nvSpPr>
        <p:spPr>
          <a:xfrm rot="2700000">
            <a:off x="10024116" y="1855903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/>
          <p:cNvSpPr/>
          <p:nvPr/>
        </p:nvSpPr>
        <p:spPr>
          <a:xfrm rot="2700000">
            <a:off x="7214135" y="1815330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23" y="3179121"/>
            <a:ext cx="438951" cy="438950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39" idx="0"/>
          </p:cNvCxnSpPr>
          <p:nvPr/>
        </p:nvCxnSpPr>
        <p:spPr>
          <a:xfrm flipV="1">
            <a:off x="8797669" y="1239851"/>
            <a:ext cx="0" cy="23027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8" idx="3"/>
          </p:cNvCxnSpPr>
          <p:nvPr/>
        </p:nvCxnSpPr>
        <p:spPr>
          <a:xfrm>
            <a:off x="10919861" y="3419787"/>
            <a:ext cx="284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9" idx="2"/>
          </p:cNvCxnSpPr>
          <p:nvPr/>
        </p:nvCxnSpPr>
        <p:spPr>
          <a:xfrm>
            <a:off x="8797669" y="1909064"/>
            <a:ext cx="0" cy="21245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0" idx="0"/>
          </p:cNvCxnSpPr>
          <p:nvPr/>
        </p:nvCxnSpPr>
        <p:spPr>
          <a:xfrm flipV="1">
            <a:off x="10383141" y="1768788"/>
            <a:ext cx="148715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0" idx="2"/>
          </p:cNvCxnSpPr>
          <p:nvPr/>
        </p:nvCxnSpPr>
        <p:spPr>
          <a:xfrm flipH="1">
            <a:off x="9925433" y="2214928"/>
            <a:ext cx="160283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8" idx="1"/>
          </p:cNvCxnSpPr>
          <p:nvPr/>
        </p:nvCxnSpPr>
        <p:spPr>
          <a:xfrm flipH="1">
            <a:off x="10241181" y="3419787"/>
            <a:ext cx="2580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1" idx="3"/>
          </p:cNvCxnSpPr>
          <p:nvPr/>
        </p:nvCxnSpPr>
        <p:spPr>
          <a:xfrm>
            <a:off x="7573160" y="2174355"/>
            <a:ext cx="155800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1" idx="1"/>
          </p:cNvCxnSpPr>
          <p:nvPr/>
        </p:nvCxnSpPr>
        <p:spPr>
          <a:xfrm flipH="1" flipV="1">
            <a:off x="7127021" y="1725929"/>
            <a:ext cx="148715" cy="15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2" idx="3"/>
          </p:cNvCxnSpPr>
          <p:nvPr/>
        </p:nvCxnSpPr>
        <p:spPr>
          <a:xfrm>
            <a:off x="7118765" y="3398596"/>
            <a:ext cx="305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2" idx="1"/>
          </p:cNvCxnSpPr>
          <p:nvPr/>
        </p:nvCxnSpPr>
        <p:spPr>
          <a:xfrm flipH="1">
            <a:off x="6455674" y="3398596"/>
            <a:ext cx="224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38" idx="0"/>
            <a:endCxn id="38" idx="3"/>
          </p:cNvCxnSpPr>
          <p:nvPr/>
        </p:nvCxnSpPr>
        <p:spPr>
          <a:xfrm>
            <a:off x="10709549" y="3209475"/>
            <a:ext cx="210312" cy="2103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38" idx="1"/>
            <a:endCxn id="38" idx="2"/>
          </p:cNvCxnSpPr>
          <p:nvPr/>
        </p:nvCxnSpPr>
        <p:spPr>
          <a:xfrm>
            <a:off x="10499237" y="3419787"/>
            <a:ext cx="210312" cy="2103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40" idx="1"/>
            <a:endCxn id="40" idx="0"/>
          </p:cNvCxnSpPr>
          <p:nvPr/>
        </p:nvCxnSpPr>
        <p:spPr>
          <a:xfrm>
            <a:off x="10085717" y="1917502"/>
            <a:ext cx="297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0" idx="2"/>
            <a:endCxn id="40" idx="3"/>
          </p:cNvCxnSpPr>
          <p:nvPr/>
        </p:nvCxnSpPr>
        <p:spPr>
          <a:xfrm>
            <a:off x="10085717" y="2214928"/>
            <a:ext cx="297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39" idx="1"/>
            <a:endCxn id="39" idx="0"/>
          </p:cNvCxnSpPr>
          <p:nvPr/>
        </p:nvCxnSpPr>
        <p:spPr>
          <a:xfrm flipV="1">
            <a:off x="8578197" y="1470124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9" idx="2"/>
            <a:endCxn id="39" idx="3"/>
          </p:cNvCxnSpPr>
          <p:nvPr/>
        </p:nvCxnSpPr>
        <p:spPr>
          <a:xfrm flipV="1">
            <a:off x="8797669" y="1689585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1" idx="0"/>
            <a:endCxn id="41" idx="3"/>
          </p:cNvCxnSpPr>
          <p:nvPr/>
        </p:nvCxnSpPr>
        <p:spPr>
          <a:xfrm>
            <a:off x="7573160" y="1876929"/>
            <a:ext cx="0" cy="297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1" idx="1"/>
            <a:endCxn id="41" idx="2"/>
          </p:cNvCxnSpPr>
          <p:nvPr/>
        </p:nvCxnSpPr>
        <p:spPr>
          <a:xfrm>
            <a:off x="7275735" y="1876929"/>
            <a:ext cx="0" cy="297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2" idx="0"/>
            <a:endCxn id="42" idx="3"/>
          </p:cNvCxnSpPr>
          <p:nvPr/>
        </p:nvCxnSpPr>
        <p:spPr>
          <a:xfrm>
            <a:off x="6899290" y="3179135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2" idx="1"/>
            <a:endCxn id="42" idx="2"/>
          </p:cNvCxnSpPr>
          <p:nvPr/>
        </p:nvCxnSpPr>
        <p:spPr>
          <a:xfrm>
            <a:off x="6679817" y="3398601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011227" y="4479996"/>
            <a:ext cx="1792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Unlit portion of orbit</a:t>
            </a:r>
          </a:p>
        </p:txBody>
      </p:sp>
    </p:spTree>
    <p:extLst>
      <p:ext uri="{BB962C8B-B14F-4D97-AF65-F5344CB8AC3E}">
        <p14:creationId xmlns:p14="http://schemas.microsoft.com/office/powerpoint/2010/main" val="25028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are most efficient when there is good communication</a:t>
            </a:r>
          </a:p>
          <a:p>
            <a:pPr lvl="1"/>
            <a:r>
              <a:rPr lang="en-US" dirty="0" smtClean="0"/>
              <a:t>Best way to communicate is having everyone working together in same location/time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221" y="2057407"/>
            <a:ext cx="103418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Well organized documentation is key to team’s success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Strong leadership is more critical than most people think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Outside obligations take away from the quality of the project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There’s always something you missed or don’t fully understand about a project. Review data sheets multiple times. If you think you understand a product within the first hour of reviewing it… you probably don’t truly know half of it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Sometimes your theoretical calculations are the best results you can get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Everyone will have their separate way of modeling a situation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Look for provided sources before you attempt to calculate everything for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(5Whr) </a:t>
            </a:r>
          </a:p>
          <a:p>
            <a:pPr lvl="2"/>
            <a:r>
              <a:rPr lang="en-US" sz="1800" dirty="0" smtClean="0"/>
              <a:t>Communicates with payload (via CAN bus)</a:t>
            </a:r>
          </a:p>
          <a:p>
            <a:pPr lvl="2"/>
            <a:r>
              <a:rPr lang="en-US" sz="1800" dirty="0" smtClean="0"/>
              <a:t>Provides GRID with environmental </a:t>
            </a:r>
            <a:r>
              <a:rPr lang="en-US" sz="1800" dirty="0"/>
              <a:t>data (time, attitude, position) </a:t>
            </a:r>
          </a:p>
          <a:p>
            <a:pPr lvl="2"/>
            <a:r>
              <a:rPr lang="en-US" sz="1800" dirty="0" smtClean="0"/>
              <a:t>Compiles and transmits data </a:t>
            </a:r>
            <a:r>
              <a:rPr lang="en-US" sz="1800" dirty="0"/>
              <a:t>from </a:t>
            </a:r>
            <a:r>
              <a:rPr lang="en-US" sz="1800" dirty="0" smtClean="0"/>
              <a:t>GRID to ground </a:t>
            </a:r>
            <a:r>
              <a:rPr lang="en-US" sz="1800" dirty="0"/>
              <a:t>network</a:t>
            </a:r>
          </a:p>
          <a:p>
            <a:endParaRPr lang="en-US" sz="2800" dirty="0"/>
          </a:p>
          <a:p>
            <a:pPr lvl="1"/>
            <a:r>
              <a:rPr lang="en-US" sz="2000" dirty="0"/>
              <a:t>Shall meet </a:t>
            </a:r>
            <a:r>
              <a:rPr lang="en-US" sz="2000" dirty="0" smtClean="0"/>
              <a:t>NASA CubeSat Launch Initiative (NCLI) requirements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30" y="1227558"/>
            <a:ext cx="6844279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Redundancy in design is imperative</a:t>
            </a:r>
          </a:p>
          <a:p>
            <a:r>
              <a:rPr lang="en-US" dirty="0" smtClean="0"/>
              <a:t>Computer software is nice, but don’t lose faith in your own calculations</a:t>
            </a:r>
          </a:p>
          <a:p>
            <a:r>
              <a:rPr lang="en-US" dirty="0" smtClean="0"/>
              <a:t>Power determination in space is challenging</a:t>
            </a:r>
          </a:p>
          <a:p>
            <a:r>
              <a:rPr lang="en-US" dirty="0" smtClean="0"/>
              <a:t>Time management skills</a:t>
            </a:r>
          </a:p>
          <a:p>
            <a:pPr lvl="1"/>
            <a:r>
              <a:rPr lang="en-US" dirty="0" smtClean="0"/>
              <a:t>Balancing a long term project proved more challenging than I had initially though</a:t>
            </a:r>
          </a:p>
          <a:p>
            <a:pPr lvl="1"/>
            <a:r>
              <a:rPr lang="en-US" dirty="0" smtClean="0"/>
              <a:t>Creates a need to prioritize</a:t>
            </a:r>
          </a:p>
          <a:p>
            <a:r>
              <a:rPr lang="en-US" dirty="0" smtClean="0"/>
              <a:t>Learning is life-long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a foundation of teamwork amongst SOCRATES </a:t>
            </a:r>
            <a:r>
              <a:rPr lang="en-US" dirty="0" err="1" smtClean="0"/>
              <a:t>subteams</a:t>
            </a:r>
            <a:endParaRPr lang="en-US" dirty="0" smtClean="0"/>
          </a:p>
          <a:p>
            <a:pPr lvl="1"/>
            <a:r>
              <a:rPr lang="en-US" dirty="0" smtClean="0"/>
              <a:t>Made it simpler to ask for help</a:t>
            </a:r>
          </a:p>
          <a:p>
            <a:pPr lvl="1"/>
            <a:r>
              <a:rPr lang="en-US" dirty="0" smtClean="0"/>
              <a:t>Willingness to step out of comfort zone to assist teammates with engineering tasks</a:t>
            </a:r>
          </a:p>
          <a:p>
            <a:r>
              <a:rPr lang="en-US" dirty="0" smtClean="0"/>
              <a:t>Presented a platform to convey ideas and motivations individually, but with a common end goal</a:t>
            </a:r>
          </a:p>
          <a:p>
            <a:r>
              <a:rPr lang="en-US" dirty="0" smtClean="0"/>
              <a:t>Established relationships within industry</a:t>
            </a:r>
          </a:p>
          <a:p>
            <a:pPr lvl="1"/>
            <a:r>
              <a:rPr lang="en-US" dirty="0" smtClean="0"/>
              <a:t>Company consulting for item specifics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170376"/>
            <a:ext cx="6096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Structure Contributions:</a:t>
            </a:r>
          </a:p>
          <a:p>
            <a:pPr lvl="1"/>
            <a:r>
              <a:rPr lang="en-US" dirty="0" smtClean="0"/>
              <a:t>Performed thermal analysis throughout the orbit using STK SEET (Space Environment and Effects Tool)</a:t>
            </a:r>
          </a:p>
          <a:p>
            <a:pPr lvl="2"/>
            <a:r>
              <a:rPr lang="en-US" dirty="0" smtClean="0"/>
              <a:t>Used to determine surface temperatures and required heat shielding</a:t>
            </a:r>
          </a:p>
          <a:p>
            <a:pPr lvl="2"/>
            <a:r>
              <a:rPr lang="en-US" dirty="0" smtClean="0"/>
              <a:t>Studied the lighting, penumbra, and umbra durations for a broader understanding of the solar power available, as well as the thermal activity during orbit</a:t>
            </a:r>
          </a:p>
          <a:p>
            <a:r>
              <a:rPr lang="en-US" dirty="0" smtClean="0"/>
              <a:t>Power Contributions:</a:t>
            </a:r>
          </a:p>
          <a:p>
            <a:pPr lvl="1"/>
            <a:r>
              <a:rPr lang="en-US" dirty="0" smtClean="0"/>
              <a:t>Performed case studies for needed components</a:t>
            </a:r>
          </a:p>
          <a:p>
            <a:pPr lvl="1"/>
            <a:r>
              <a:rPr lang="en-US" dirty="0" smtClean="0"/>
              <a:t>Evaluated the options available to select the correct components to satisfy the needs of the other subsystems depending on power consumptions</a:t>
            </a:r>
          </a:p>
          <a:p>
            <a:pPr lvl="1"/>
            <a:r>
              <a:rPr lang="en-US" dirty="0" smtClean="0"/>
              <a:t>Worked with other team members to create a power budget for SOCRATES</a:t>
            </a:r>
          </a:p>
          <a:p>
            <a:pPr lvl="1"/>
            <a:r>
              <a:rPr lang="en-US" dirty="0" smtClean="0"/>
              <a:t>Calculated internal energy dissipation (0.32 W)</a:t>
            </a:r>
          </a:p>
          <a:p>
            <a:r>
              <a:rPr lang="en-US" dirty="0" smtClean="0"/>
              <a:t>General research on various different systems and power requirements</a:t>
            </a:r>
          </a:p>
          <a:p>
            <a:r>
              <a:rPr lang="en-US" dirty="0" smtClean="0"/>
              <a:t>Individual Time Commitment: ~6hrs/week , 16 weeks, ~96 hours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65"/>
            <a:ext cx="6425179" cy="23284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Studied material properties to determine a passive method of thermal control</a:t>
            </a:r>
          </a:p>
          <a:p>
            <a:pPr lvl="1"/>
            <a:r>
              <a:rPr lang="en-US" dirty="0" smtClean="0"/>
              <a:t>Absorptivity and Emissivity of materials on SOCRATES surface</a:t>
            </a:r>
          </a:p>
          <a:p>
            <a:r>
              <a:rPr lang="en-US" dirty="0" smtClean="0"/>
              <a:t>STK SEET (Space Environment and Effects Tool)</a:t>
            </a:r>
          </a:p>
          <a:p>
            <a:pPr lvl="1"/>
            <a:r>
              <a:rPr lang="en-US" dirty="0" smtClean="0"/>
              <a:t>In addition to the shared files from Jacob’s STK analysis</a:t>
            </a:r>
          </a:p>
          <a:p>
            <a:pPr lvl="1"/>
            <a:r>
              <a:rPr lang="en-US" dirty="0" smtClean="0"/>
              <a:t>Analysis of the incident radiation</a:t>
            </a:r>
          </a:p>
          <a:p>
            <a:pPr lvl="1"/>
            <a:r>
              <a:rPr lang="en-US" dirty="0" smtClean="0"/>
              <a:t>Analysis of Space Vehicle temperatures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Janak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5" y="3720148"/>
            <a:ext cx="5840209" cy="3023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15" y="1566534"/>
            <a:ext cx="5502188" cy="34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62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9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58" y="1878840"/>
            <a:ext cx="5715567" cy="32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  <a:p>
            <a:r>
              <a:rPr lang="en-US" dirty="0" smtClean="0"/>
              <a:t>Hours:</a:t>
            </a:r>
            <a:r>
              <a:rPr lang="en-US" dirty="0"/>
              <a:t> </a:t>
            </a:r>
            <a:r>
              <a:rPr lang="en-US" dirty="0" smtClean="0"/>
              <a:t>~100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-4151" r="23083" b="-2"/>
          <a:stretch/>
        </p:blipFill>
        <p:spPr>
          <a:xfrm>
            <a:off x="6578490" y="1338355"/>
            <a:ext cx="4626095" cy="4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/>
              <a:t>Materials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Goals</a:t>
            </a:r>
            <a:endParaRPr lang="en-US" sz="2400" dirty="0"/>
          </a:p>
          <a:p>
            <a:pPr lvl="1"/>
            <a:r>
              <a:rPr lang="en-US" dirty="0" smtClean="0"/>
              <a:t>Successfully carry GRID into LEO </a:t>
            </a:r>
          </a:p>
          <a:p>
            <a:pPr lvl="2"/>
            <a:r>
              <a:rPr lang="en-US" dirty="0" smtClean="0"/>
              <a:t>Utilize subsystems to support GRID and transmit data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“Off-the-Shelf”</a:t>
            </a:r>
          </a:p>
          <a:p>
            <a:pPr lvl="1"/>
            <a:r>
              <a:rPr lang="en-US" dirty="0" smtClean="0"/>
              <a:t>Focus on data rather than hardware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Corporate support for products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err="1" smtClean="0"/>
              <a:t>Subteams</a:t>
            </a:r>
            <a:endParaRPr lang="en-US" sz="2400" dirty="0" smtClean="0"/>
          </a:p>
          <a:p>
            <a:pPr lvl="1"/>
            <a:r>
              <a:rPr lang="en-US" dirty="0" smtClean="0"/>
              <a:t>Individuals become specialists for their subsystem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838200"/>
            <a:ext cx="4968240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201">
            <a:off x="1528893" y="2863930"/>
            <a:ext cx="687585" cy="9167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4306824" y="1783080"/>
            <a:ext cx="731520" cy="83210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306824" y="2615184"/>
            <a:ext cx="1097280" cy="34747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306824" y="1947672"/>
            <a:ext cx="1392936" cy="66751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06824" y="2615184"/>
            <a:ext cx="139293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306824" y="2199132"/>
            <a:ext cx="146304" cy="41605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306827" y="2627349"/>
            <a:ext cx="696468" cy="44504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6824" y="2612851"/>
            <a:ext cx="228600" cy="25380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7" b="92267" l="4400" r="84400">
                        <a14:foregroundMark x1="4400" y1="91733" x2="4400" y2="91733"/>
                        <a14:foregroundMark x1="5600" y1="92533" x2="13800" y2="83733"/>
                        <a14:foregroundMark x1="5000" y1="90400" x2="13800" y2="77333"/>
                        <a14:foregroundMark x1="25200" y1="83733" x2="14400" y2="37867"/>
                        <a14:foregroundMark x1="18200" y1="13600" x2="9400" y2="13600"/>
                        <a14:foregroundMark x1="10400" y1="35733" x2="20400" y2="71467"/>
                        <a14:foregroundMark x1="28600" y1="83733" x2="50000" y2="84533"/>
                        <a14:foregroundMark x1="51600" y1="84533" x2="70800" y2="76533"/>
                        <a14:foregroundMark x1="72400" y1="74400" x2="84400" y2="53867"/>
                        <a14:foregroundMark x1="83400" y1="53067" x2="75200" y2="18933"/>
                        <a14:foregroundMark x1="74600" y1="18133" x2="60400" y2="3467"/>
                        <a14:foregroundMark x1="60800" y1="4267" x2="38400" y2="10667"/>
                        <a14:foregroundMark x1="38400" y1="10667" x2="17000" y2="35733"/>
                        <a14:backgroundMark x1="21400" y1="10667" x2="21400" y2="10667"/>
                        <a14:backgroundMark x1="27000" y1="8533" x2="7800" y2="42933"/>
                        <a14:backgroundMark x1="17600" y1="81600" x2="30800" y2="9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6" y="2490641"/>
            <a:ext cx="1941495" cy="145612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2002536" y="2615184"/>
            <a:ext cx="2304288" cy="60350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56924" y="4333966"/>
            <a:ext cx="4326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Impact" panose="020B0806030902050204" pitchFamily="34" charset="0"/>
              </a:rPr>
              <a:t>THE END</a:t>
            </a:r>
            <a:endParaRPr lang="en-US" sz="80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9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3 -0.00254 L -0.14923 -0.00254 C -0.14701 -0.00208 -0.1448 -0.00115 -0.14258 -0.00115 C -0.12865 -0.00115 -0.12969 -0.00139 -0.12084 -0.00393 C -0.11876 -0.00532 -0.1168 -0.00694 -0.11485 -0.00787 C -0.11381 -0.00833 -0.11277 -0.00879 -0.11186 -0.00926 C -0.10626 -0.01574 -0.11316 -0.00787 -0.10652 -0.01458 C -0.10574 -0.01527 -0.10508 -0.01643 -0.1043 -0.01713 C -0.09975 -0.01689 -0.09532 -0.01689 -0.09076 -0.01597 C -0.08972 -0.01574 -0.08881 -0.01389 -0.08777 -0.01319 C -0.08633 -0.01227 -0.08334 -0.01064 -0.08334 -0.01064 C -0.08217 -0.00856 -0.08048 -0.00509 -0.07878 -0.00393 C -0.07761 -0.00301 -0.07631 -0.00301 -0.07501 -0.00254 C -0.07032 -0.00301 -0.0655 -0.00324 -0.06081 -0.00393 C -0.06003 -0.00393 -0.05938 -0.00486 -0.0586 -0.00532 C -0.05756 -0.00578 -0.05652 -0.00602 -0.05561 -0.00648 C -0.05482 -0.0074 -0.05417 -0.00856 -0.05326 -0.00926 C -0.04441 -0.0162 -0.03399 -0.01273 -0.02488 -0.01319 C -0.01876 -0.00972 -0.01212 -0.00879 -0.00678 -0.00254 C -0.00613 -0.00162 -0.00548 -0.00023 -0.00456 -2.59259E-6 C -0.00313 0.0007 -0.00157 -2.59259E-6 -7.91667E-6 -2.59259E-6 " pathEditMode="relative" ptsTypes="AAAAAAAAAAAAAAAAAAA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3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3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6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1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6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1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6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66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1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81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1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1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1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1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1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1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1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1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6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1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3.xml><?xml version="1.0" encoding="utf-8"?>
<a:theme xmlns:a="http://schemas.openxmlformats.org/drawingml/2006/main" name="2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4.xml><?xml version="1.0" encoding="utf-8"?>
<a:theme xmlns:a="http://schemas.openxmlformats.org/drawingml/2006/main" name="3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5.xml><?xml version="1.0" encoding="utf-8"?>
<a:theme xmlns:a="http://schemas.openxmlformats.org/drawingml/2006/main" name="4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6.xml><?xml version="1.0" encoding="utf-8"?>
<a:theme xmlns:a="http://schemas.openxmlformats.org/drawingml/2006/main" name="5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7.xml><?xml version="1.0" encoding="utf-8"?>
<a:theme xmlns:a="http://schemas.openxmlformats.org/drawingml/2006/main" name="6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5271</TotalTime>
  <Words>4578</Words>
  <Application>Microsoft Office PowerPoint</Application>
  <PresentationFormat>Custom</PresentationFormat>
  <Paragraphs>1009</Paragraphs>
  <Slides>90</Slides>
  <Notes>21</Notes>
  <HiddenSlides>0</HiddenSlides>
  <MMClips>1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Theme1</vt:lpstr>
      <vt:lpstr>1_Theme1</vt:lpstr>
      <vt:lpstr>2_Theme1</vt:lpstr>
      <vt:lpstr>3_Theme1</vt:lpstr>
      <vt:lpstr>4_Theme1</vt:lpstr>
      <vt:lpstr>5_Theme1</vt:lpstr>
      <vt:lpstr>6_Theme1</vt:lpstr>
      <vt:lpstr>Packager Shell Object</vt:lpstr>
      <vt:lpstr>Socrates</vt:lpstr>
      <vt:lpstr>Agenda</vt:lpstr>
      <vt:lpstr>Introduction</vt:lpstr>
      <vt:lpstr>Motivation</vt:lpstr>
      <vt:lpstr>Motivation</vt:lpstr>
      <vt:lpstr>CONOPS</vt:lpstr>
      <vt:lpstr>Motivation</vt:lpstr>
      <vt:lpstr>Motivation</vt:lpstr>
      <vt:lpstr>Design Approach</vt:lpstr>
      <vt:lpstr>Purchases </vt:lpstr>
      <vt:lpstr>Budget</vt:lpstr>
      <vt:lpstr>Final Budget</vt:lpstr>
      <vt:lpstr>Design - Data Packet</vt:lpstr>
      <vt:lpstr>Design - Data </vt:lpstr>
      <vt:lpstr>Design - Model</vt:lpstr>
      <vt:lpstr>Design - Model</vt:lpstr>
      <vt:lpstr>Design - Structure</vt:lpstr>
      <vt:lpstr>Design - Structure</vt:lpstr>
      <vt:lpstr>Design - Structure</vt:lpstr>
      <vt:lpstr>Design - Structure</vt:lpstr>
      <vt:lpstr>Design – Block Diagram</vt:lpstr>
      <vt:lpstr>Design - Protocols</vt:lpstr>
      <vt:lpstr>Design - ADCNS</vt:lpstr>
      <vt:lpstr>DESIGN - ADNCS  Overview</vt:lpstr>
      <vt:lpstr>DESIGN ADNCS</vt:lpstr>
      <vt:lpstr>Design - ADNCS</vt:lpstr>
      <vt:lpstr>Design - ADNCS</vt:lpstr>
      <vt:lpstr>Design - ADCNS</vt:lpstr>
      <vt:lpstr>Design - ADCNS</vt:lpstr>
      <vt:lpstr>DESIGN ADNCS</vt:lpstr>
      <vt:lpstr>DESIGN ADNCS</vt:lpstr>
      <vt:lpstr>Design - Communications</vt:lpstr>
      <vt:lpstr>Design - Communications Overview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Communications Hardware</vt:lpstr>
      <vt:lpstr>Design - Power</vt:lpstr>
      <vt:lpstr>Design – Power</vt:lpstr>
      <vt:lpstr>Design – Power</vt:lpstr>
      <vt:lpstr>Design - Power</vt:lpstr>
      <vt:lpstr>Design - Power</vt:lpstr>
      <vt:lpstr>Design - Power</vt:lpstr>
      <vt:lpstr>Design - Power</vt:lpstr>
      <vt:lpstr>Design – Power Budget</vt:lpstr>
      <vt:lpstr>Standards</vt:lpstr>
      <vt:lpstr>FMEA - ADNC</vt:lpstr>
      <vt:lpstr>FMEA - Communication</vt:lpstr>
      <vt:lpstr>FMEA - Power</vt:lpstr>
      <vt:lpstr>Conclusion</vt:lpstr>
      <vt:lpstr>What’s next?</vt:lpstr>
      <vt:lpstr>PowerPoint Presentation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Individual Design Contributions </vt:lpstr>
      <vt:lpstr>Individual Design Contributions</vt:lpstr>
      <vt:lpstr>Lessons Learned</vt:lpstr>
      <vt:lpstr>Lessons Learned </vt:lpstr>
      <vt:lpstr>Communication</vt:lpstr>
      <vt:lpstr>Individual Design Contribution</vt:lpstr>
      <vt:lpstr>Engineering Methodology</vt:lpstr>
      <vt:lpstr>Lessons Learned</vt:lpstr>
      <vt:lpstr>Individual Design Contributions</vt:lpstr>
      <vt:lpstr>STK</vt:lpstr>
      <vt:lpstr>Individual Design Contributions</vt:lpstr>
      <vt:lpstr>Lessons Learned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Charlie</cp:lastModifiedBy>
  <cp:revision>136</cp:revision>
  <dcterms:created xsi:type="dcterms:W3CDTF">2015-11-20T16:46:02Z</dcterms:created>
  <dcterms:modified xsi:type="dcterms:W3CDTF">2015-12-17T17:10:08Z</dcterms:modified>
</cp:coreProperties>
</file>